
<file path=[Content_Types].xml><?xml version="1.0" encoding="utf-8"?>
<Types xmlns="http://schemas.openxmlformats.org/package/2006/content-types">
  <Default Extension="jfif"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handoutMasterIdLst>
    <p:handoutMasterId r:id="rId17"/>
  </p:handoutMasterIdLst>
  <p:sldIdLst>
    <p:sldId id="256" r:id="rId5"/>
    <p:sldId id="275" r:id="rId6"/>
    <p:sldId id="283" r:id="rId7"/>
    <p:sldId id="284" r:id="rId8"/>
    <p:sldId id="285" r:id="rId9"/>
    <p:sldId id="291" r:id="rId10"/>
    <p:sldId id="288" r:id="rId11"/>
    <p:sldId id="286" r:id="rId12"/>
    <p:sldId id="289" r:id="rId13"/>
    <p:sldId id="290" r:id="rId14"/>
    <p:sldId id="292" r:id="rId15"/>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462F"/>
    <a:srgbClr val="E50525"/>
    <a:srgbClr val="D24726"/>
    <a:srgbClr val="404040"/>
    <a:srgbClr val="FF9B45"/>
    <a:srgbClr val="F8CFB6"/>
    <a:srgbClr val="F8CAB6"/>
    <a:srgbClr val="923922"/>
    <a:srgbClr val="F5F5F5"/>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241" autoAdjust="0"/>
  </p:normalViewPr>
  <p:slideViewPr>
    <p:cSldViewPr snapToGrid="0">
      <p:cViewPr varScale="1">
        <p:scale>
          <a:sx n="93" d="100"/>
          <a:sy n="93" d="100"/>
        </p:scale>
        <p:origin x="678" y="9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sz="quarter" idx="1"/>
          </p:nvPr>
        </p:nvSpPr>
        <p:spPr>
          <a:xfrm>
            <a:off x="4143587" y="0"/>
            <a:ext cx="3169920" cy="481727"/>
          </a:xfrm>
          <a:prstGeom prst="rect">
            <a:avLst/>
          </a:prstGeom>
        </p:spPr>
        <p:txBody>
          <a:bodyPr vert="horz" lIns="96661" tIns="48331" rIns="96661" bIns="48331" rtlCol="0"/>
          <a:lstStyle>
            <a:lvl1pPr algn="r">
              <a:defRPr sz="1300"/>
            </a:lvl1pPr>
          </a:lstStyle>
          <a:p>
            <a:fld id="{80680FBE-A8DF-4758-9AC4-3A9E1039168F}" type="datetimeFigureOut">
              <a:rPr lang="en-US" smtClean="0"/>
              <a:t>11/25/2024</a:t>
            </a:fld>
            <a:endParaRPr lang="en-US" dirty="0"/>
          </a:p>
        </p:txBody>
      </p:sp>
      <p:sp>
        <p:nvSpPr>
          <p:cNvPr id="4" name="Footer Placeholder 3"/>
          <p:cNvSpPr>
            <a:spLocks noGrp="1"/>
          </p:cNvSpPr>
          <p:nvPr>
            <p:ph type="ftr" sz="quarter" idx="2"/>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5" name="Slide Number Placeholder 4"/>
          <p:cNvSpPr>
            <a:spLocks noGrp="1"/>
          </p:cNvSpPr>
          <p:nvPr>
            <p:ph type="sldNum" sz="quarter" idx="3"/>
          </p:nvPr>
        </p:nvSpPr>
        <p:spPr>
          <a:xfrm>
            <a:off x="4143587" y="9119474"/>
            <a:ext cx="3169920" cy="481726"/>
          </a:xfrm>
          <a:prstGeom prst="rect">
            <a:avLst/>
          </a:prstGeom>
        </p:spPr>
        <p:txBody>
          <a:bodyPr vert="horz" lIns="96661" tIns="48331" rIns="96661" bIns="48331" rtlCol="0" anchor="b"/>
          <a:lstStyle>
            <a:lvl1pPr algn="r">
              <a:defRPr sz="13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jfif>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EC13577B-6902-467D-A26C-08A0DD5E4E03}" type="datetimeFigureOut">
              <a:rPr lang="en-US" smtClean="0"/>
              <a:t>11/25/2024</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11</a:t>
            </a:fld>
            <a:endParaRPr lang="en-US" dirty="0"/>
          </a:p>
        </p:txBody>
      </p:sp>
    </p:spTree>
    <p:extLst>
      <p:ext uri="{BB962C8B-B14F-4D97-AF65-F5344CB8AC3E}">
        <p14:creationId xmlns:p14="http://schemas.microsoft.com/office/powerpoint/2010/main" val="883598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11/25/2024</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11/25/2024</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kaggle.com/datasets/shivamb/netflix-show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E5052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164324"/>
            <a:ext cx="10515600" cy="2387600"/>
          </a:xfrm>
        </p:spPr>
        <p:txBody>
          <a:bodyPr anchor="ctr" anchorCtr="0">
            <a:normAutofit/>
          </a:bodyPr>
          <a:lstStyle/>
          <a:p>
            <a:r>
              <a:rPr lang="en-US" sz="4800" b="1" dirty="0">
                <a:solidFill>
                  <a:schemeClr val="bg1"/>
                </a:solidFill>
              </a:rPr>
              <a:t>Netflix Data Analysis</a:t>
            </a:r>
          </a:p>
        </p:txBody>
      </p:sp>
      <p:sp>
        <p:nvSpPr>
          <p:cNvPr id="3" name="Subtitle 2"/>
          <p:cNvSpPr>
            <a:spLocks noGrp="1"/>
          </p:cNvSpPr>
          <p:nvPr>
            <p:ph type="subTitle" idx="4294967295"/>
          </p:nvPr>
        </p:nvSpPr>
        <p:spPr>
          <a:xfrm>
            <a:off x="855620" y="2933105"/>
            <a:ext cx="9582736" cy="1137793"/>
          </a:xfrm>
        </p:spPr>
        <p:txBody>
          <a:bodyPr>
            <a:normAutofit/>
          </a:bodyPr>
          <a:lstStyle/>
          <a:p>
            <a:pPr marL="0" indent="0">
              <a:buNone/>
            </a:pPr>
            <a:r>
              <a:rPr lang="en-US" sz="2400" dirty="0">
                <a:solidFill>
                  <a:schemeClr val="bg1"/>
                </a:solidFill>
                <a:latin typeface="+mj-lt"/>
              </a:rPr>
              <a:t>Case Study</a:t>
            </a: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a:extLst>
            <a:ext uri="{FF2B5EF4-FFF2-40B4-BE49-F238E27FC236}">
              <a16:creationId xmlns:a16="http://schemas.microsoft.com/office/drawing/2014/main" id="{07C7C487-3587-819C-0BE4-4E0F06374F18}"/>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3DD2C499-1C00-B44D-A184-11EB2A4AD11A}"/>
              </a:ext>
            </a:extLst>
          </p:cNvPr>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Conclusion</a:t>
            </a:r>
          </a:p>
        </p:txBody>
      </p:sp>
      <p:sp>
        <p:nvSpPr>
          <p:cNvPr id="38" name="Content Placeholder 17">
            <a:extLst>
              <a:ext uri="{FF2B5EF4-FFF2-40B4-BE49-F238E27FC236}">
                <a16:creationId xmlns:a16="http://schemas.microsoft.com/office/drawing/2014/main" id="{CDC8EB89-11CF-5E6A-0CBC-C40BB1055798}"/>
              </a:ext>
            </a:extLst>
          </p:cNvPr>
          <p:cNvSpPr txBox="1">
            <a:spLocks/>
          </p:cNvSpPr>
          <p:nvPr/>
        </p:nvSpPr>
        <p:spPr>
          <a:xfrm>
            <a:off x="541609" y="1296100"/>
            <a:ext cx="9559822" cy="1632865"/>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In conclusion, Netflix’s data analysis reveals key insights into user </a:t>
            </a:r>
            <a:r>
              <a:rPr lang="en-US" dirty="0" err="1">
                <a:solidFill>
                  <a:prstClr val="black">
                    <a:lumMod val="75000"/>
                    <a:lumOff val="25000"/>
                  </a:prstClr>
                </a:solidFill>
                <a:latin typeface="Segoe UI" panose="020B0502040204020203" pitchFamily="34" charset="0"/>
                <a:cs typeface="Segoe UI" panose="020B0502040204020203" pitchFamily="34" charset="0"/>
              </a:rPr>
              <a:t>behaviour</a:t>
            </a:r>
            <a:r>
              <a:rPr lang="en-US" dirty="0">
                <a:solidFill>
                  <a:prstClr val="black">
                    <a:lumMod val="75000"/>
                    <a:lumOff val="25000"/>
                  </a:prstClr>
                </a:solidFill>
                <a:latin typeface="Segoe UI" panose="020B0502040204020203" pitchFamily="34" charset="0"/>
                <a:cs typeface="Segoe UI" panose="020B0502040204020203" pitchFamily="34" charset="0"/>
              </a:rPr>
              <a:t>, content preferences, and operational trends that are essential for driving business decisions and enhancing user experience. </a:t>
            </a:r>
          </a:p>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Followings are the key takeaways</a:t>
            </a:r>
          </a:p>
        </p:txBody>
      </p:sp>
      <p:grpSp>
        <p:nvGrpSpPr>
          <p:cNvPr id="4" name="Group 3" descr="Small circle with number 1 inside  indicating step 1">
            <a:extLst>
              <a:ext uri="{FF2B5EF4-FFF2-40B4-BE49-F238E27FC236}">
                <a16:creationId xmlns:a16="http://schemas.microsoft.com/office/drawing/2014/main" id="{2C2D4398-8224-9766-31B6-530E98651E65}"/>
              </a:ext>
            </a:extLst>
          </p:cNvPr>
          <p:cNvGrpSpPr/>
          <p:nvPr/>
        </p:nvGrpSpPr>
        <p:grpSpPr bwMode="blackWhite">
          <a:xfrm>
            <a:off x="521208" y="2654949"/>
            <a:ext cx="558179" cy="409838"/>
            <a:chOff x="6953426" y="711274"/>
            <a:chExt cx="558179" cy="409838"/>
          </a:xfrm>
        </p:grpSpPr>
        <p:sp>
          <p:nvSpPr>
            <p:cNvPr id="2" name="Oval 1" descr="Small circle">
              <a:extLst>
                <a:ext uri="{FF2B5EF4-FFF2-40B4-BE49-F238E27FC236}">
                  <a16:creationId xmlns:a16="http://schemas.microsoft.com/office/drawing/2014/main" id="{8A71392B-F24C-0D09-EBF0-431B63D59F71}"/>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descr="Number 1">
              <a:extLst>
                <a:ext uri="{FF2B5EF4-FFF2-40B4-BE49-F238E27FC236}">
                  <a16:creationId xmlns:a16="http://schemas.microsoft.com/office/drawing/2014/main" id="{21ADFC3D-2F66-E2E1-52C3-31BEE7C863D6}"/>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9" name="Content Placeholder 17">
            <a:extLst>
              <a:ext uri="{FF2B5EF4-FFF2-40B4-BE49-F238E27FC236}">
                <a16:creationId xmlns:a16="http://schemas.microsoft.com/office/drawing/2014/main" id="{A6B48E47-1F7F-C3A6-607E-054641075C91}"/>
              </a:ext>
            </a:extLst>
          </p:cNvPr>
          <p:cNvSpPr txBox="1">
            <a:spLocks/>
          </p:cNvSpPr>
          <p:nvPr/>
        </p:nvSpPr>
        <p:spPr>
          <a:xfrm>
            <a:off x="1028524" y="2695141"/>
            <a:ext cx="4459690"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000"/>
              </a:spcBef>
              <a:spcAft>
                <a:spcPts val="6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Netflix has more Movies than TV shows</a:t>
            </a:r>
          </a:p>
        </p:txBody>
      </p:sp>
      <p:grpSp>
        <p:nvGrpSpPr>
          <p:cNvPr id="19" name="Group 18" descr="Small circle with number 2 inside  indicating step 2">
            <a:extLst>
              <a:ext uri="{FF2B5EF4-FFF2-40B4-BE49-F238E27FC236}">
                <a16:creationId xmlns:a16="http://schemas.microsoft.com/office/drawing/2014/main" id="{E3BDF60A-7EDD-1D18-7BEB-F2A285950179}"/>
              </a:ext>
            </a:extLst>
          </p:cNvPr>
          <p:cNvGrpSpPr/>
          <p:nvPr/>
        </p:nvGrpSpPr>
        <p:grpSpPr bwMode="blackWhite">
          <a:xfrm>
            <a:off x="521208" y="3329440"/>
            <a:ext cx="558179" cy="409838"/>
            <a:chOff x="6953426" y="711274"/>
            <a:chExt cx="558179" cy="409838"/>
          </a:xfrm>
        </p:grpSpPr>
        <p:sp>
          <p:nvSpPr>
            <p:cNvPr id="20" name="Oval 19" descr="Small circle">
              <a:extLst>
                <a:ext uri="{FF2B5EF4-FFF2-40B4-BE49-F238E27FC236}">
                  <a16:creationId xmlns:a16="http://schemas.microsoft.com/office/drawing/2014/main" id="{5DB62B26-4B6B-70DE-6A80-F1290A58D5C3}"/>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descr="Number 2">
              <a:extLst>
                <a:ext uri="{FF2B5EF4-FFF2-40B4-BE49-F238E27FC236}">
                  <a16:creationId xmlns:a16="http://schemas.microsoft.com/office/drawing/2014/main" id="{A129AF55-C31E-42DE-5157-1F24BA9D5F72}"/>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22" name="Content Placeholder 17">
            <a:extLst>
              <a:ext uri="{FF2B5EF4-FFF2-40B4-BE49-F238E27FC236}">
                <a16:creationId xmlns:a16="http://schemas.microsoft.com/office/drawing/2014/main" id="{2A5C2A99-460D-1F50-B08F-D2B68655C6BF}"/>
              </a:ext>
            </a:extLst>
          </p:cNvPr>
          <p:cNvSpPr txBox="1">
            <a:spLocks/>
          </p:cNvSpPr>
          <p:nvPr/>
        </p:nvSpPr>
        <p:spPr>
          <a:xfrm>
            <a:off x="1028522" y="3260926"/>
            <a:ext cx="4715329" cy="650589"/>
          </a:xfrm>
          <a:prstGeom prst="rect">
            <a:avLst/>
          </a:prstGeom>
        </p:spPr>
        <p:txBody>
          <a:bodyPr vert="horz" lIns="91440" tIns="45720" rIns="91440" bIns="45720" rtlCol="0">
            <a:normAutofit fontScale="92500"/>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000"/>
              </a:spcBef>
              <a:spcAft>
                <a:spcPts val="600"/>
              </a:spcAft>
              <a:buNone/>
            </a:pPr>
            <a:r>
              <a:rPr lang="en-US" sz="1200" dirty="0">
                <a:solidFill>
                  <a:prstClr val="black">
                    <a:lumMod val="75000"/>
                    <a:lumOff val="25000"/>
                  </a:prstClr>
                </a:solidFill>
                <a:latin typeface="Segoe UI" panose="020B0502040204020203" pitchFamily="34" charset="0"/>
                <a:cs typeface="Segoe UI" panose="020B0502040204020203" pitchFamily="34" charset="0"/>
              </a:rPr>
              <a:t>Most Mov</a:t>
            </a:r>
            <a:r>
              <a:rPr lang="en-US" dirty="0">
                <a:solidFill>
                  <a:prstClr val="black">
                    <a:lumMod val="75000"/>
                    <a:lumOff val="25000"/>
                  </a:prstClr>
                </a:solidFill>
                <a:latin typeface="Segoe UI" panose="020B0502040204020203" pitchFamily="34" charset="0"/>
                <a:cs typeface="Segoe UI" panose="020B0502040204020203" pitchFamily="34" charset="0"/>
              </a:rPr>
              <a:t>ies &amp; TV shows are produced in the United States, followed by India which has made the second number of movies on Netflix</a:t>
            </a:r>
          </a:p>
        </p:txBody>
      </p:sp>
      <p:grpSp>
        <p:nvGrpSpPr>
          <p:cNvPr id="31" name="Group 30" descr="Small circle with number 3 inside  indicating step 3">
            <a:extLst>
              <a:ext uri="{FF2B5EF4-FFF2-40B4-BE49-F238E27FC236}">
                <a16:creationId xmlns:a16="http://schemas.microsoft.com/office/drawing/2014/main" id="{924C3AE3-92D3-4670-E223-A29917C1387F}"/>
              </a:ext>
            </a:extLst>
          </p:cNvPr>
          <p:cNvGrpSpPr/>
          <p:nvPr/>
        </p:nvGrpSpPr>
        <p:grpSpPr bwMode="blackWhite">
          <a:xfrm>
            <a:off x="521207" y="4025654"/>
            <a:ext cx="558179" cy="409838"/>
            <a:chOff x="6953426" y="711274"/>
            <a:chExt cx="558179" cy="409838"/>
          </a:xfrm>
        </p:grpSpPr>
        <p:sp>
          <p:nvSpPr>
            <p:cNvPr id="32" name="Oval 31" descr="Small circle">
              <a:extLst>
                <a:ext uri="{FF2B5EF4-FFF2-40B4-BE49-F238E27FC236}">
                  <a16:creationId xmlns:a16="http://schemas.microsoft.com/office/drawing/2014/main" id="{39CA2812-CB3F-633C-5B3A-CB31D03BF4DD}"/>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descr="Number 3">
              <a:extLst>
                <a:ext uri="{FF2B5EF4-FFF2-40B4-BE49-F238E27FC236}">
                  <a16:creationId xmlns:a16="http://schemas.microsoft.com/office/drawing/2014/main" id="{3CD85BCE-C3A0-79BF-F65D-6ADF1A9B0CFA}"/>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34" name="Content Placeholder 17">
            <a:extLst>
              <a:ext uri="{FF2B5EF4-FFF2-40B4-BE49-F238E27FC236}">
                <a16:creationId xmlns:a16="http://schemas.microsoft.com/office/drawing/2014/main" id="{466C9D86-9923-4680-4313-4133A4078000}"/>
              </a:ext>
            </a:extLst>
          </p:cNvPr>
          <p:cNvSpPr txBox="1">
            <a:spLocks/>
          </p:cNvSpPr>
          <p:nvPr/>
        </p:nvSpPr>
        <p:spPr>
          <a:xfrm>
            <a:off x="1028523" y="3973141"/>
            <a:ext cx="5029961" cy="60350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000"/>
              </a:spcBef>
              <a:spcAft>
                <a:spcPts val="6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2018 is the year in which Netflix released a lot more Content as compared to other years</a:t>
            </a:r>
          </a:p>
        </p:txBody>
      </p:sp>
      <p:grpSp>
        <p:nvGrpSpPr>
          <p:cNvPr id="5" name="Group 4" descr="Small circle with number 2 inside  indicating step 2">
            <a:extLst>
              <a:ext uri="{FF2B5EF4-FFF2-40B4-BE49-F238E27FC236}">
                <a16:creationId xmlns:a16="http://schemas.microsoft.com/office/drawing/2014/main" id="{6C603F68-95CD-CA74-CC37-F66A9B55C46F}"/>
              </a:ext>
            </a:extLst>
          </p:cNvPr>
          <p:cNvGrpSpPr/>
          <p:nvPr/>
        </p:nvGrpSpPr>
        <p:grpSpPr bwMode="blackWhite">
          <a:xfrm>
            <a:off x="521208" y="4681676"/>
            <a:ext cx="558179" cy="409838"/>
            <a:chOff x="6953426" y="711274"/>
            <a:chExt cx="558179" cy="409838"/>
          </a:xfrm>
        </p:grpSpPr>
        <p:sp>
          <p:nvSpPr>
            <p:cNvPr id="7" name="Oval 6" descr="Small circle">
              <a:extLst>
                <a:ext uri="{FF2B5EF4-FFF2-40B4-BE49-F238E27FC236}">
                  <a16:creationId xmlns:a16="http://schemas.microsoft.com/office/drawing/2014/main" id="{924DCF37-40DC-6DE2-675E-2F54FF5781A0}"/>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descr="Number 2">
              <a:extLst>
                <a:ext uri="{FF2B5EF4-FFF2-40B4-BE49-F238E27FC236}">
                  <a16:creationId xmlns:a16="http://schemas.microsoft.com/office/drawing/2014/main" id="{84E69AC7-DCB8-52A9-0778-2FB205F60C54}"/>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4</a:t>
              </a:r>
            </a:p>
          </p:txBody>
        </p:sp>
      </p:grpSp>
      <p:sp>
        <p:nvSpPr>
          <p:cNvPr id="9" name="Content Placeholder 17">
            <a:extLst>
              <a:ext uri="{FF2B5EF4-FFF2-40B4-BE49-F238E27FC236}">
                <a16:creationId xmlns:a16="http://schemas.microsoft.com/office/drawing/2014/main" id="{CB37302C-52FC-2701-0114-96CFACDC9A50}"/>
              </a:ext>
            </a:extLst>
          </p:cNvPr>
          <p:cNvSpPr txBox="1">
            <a:spLocks/>
          </p:cNvSpPr>
          <p:nvPr/>
        </p:nvSpPr>
        <p:spPr>
          <a:xfrm>
            <a:off x="1028523" y="4721868"/>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000"/>
              </a:spcBef>
              <a:spcAft>
                <a:spcPts val="6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International Movies, Dramas &amp; Comedies are the most popular Genres on Netflix</a:t>
            </a:r>
          </a:p>
        </p:txBody>
      </p:sp>
      <p:sp>
        <p:nvSpPr>
          <p:cNvPr id="13" name="Content Placeholder 17">
            <a:extLst>
              <a:ext uri="{FF2B5EF4-FFF2-40B4-BE49-F238E27FC236}">
                <a16:creationId xmlns:a16="http://schemas.microsoft.com/office/drawing/2014/main" id="{E2A4B11E-851D-2B58-0910-BF2E3CF4EF91}"/>
              </a:ext>
            </a:extLst>
          </p:cNvPr>
          <p:cNvSpPr txBox="1">
            <a:spLocks/>
          </p:cNvSpPr>
          <p:nvPr/>
        </p:nvSpPr>
        <p:spPr>
          <a:xfrm>
            <a:off x="1028523" y="5325377"/>
            <a:ext cx="5029961" cy="924702"/>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000"/>
              </a:spcBef>
              <a:spcAft>
                <a:spcPts val="600"/>
              </a:spcAft>
              <a:buNone/>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14" name="Group 13" descr="Small circle with number 2 inside  indicating step 2">
            <a:extLst>
              <a:ext uri="{FF2B5EF4-FFF2-40B4-BE49-F238E27FC236}">
                <a16:creationId xmlns:a16="http://schemas.microsoft.com/office/drawing/2014/main" id="{3F37306D-CF77-5B3E-D7C8-7F1552B66DDA}"/>
              </a:ext>
            </a:extLst>
          </p:cNvPr>
          <p:cNvGrpSpPr/>
          <p:nvPr/>
        </p:nvGrpSpPr>
        <p:grpSpPr bwMode="blackWhite">
          <a:xfrm>
            <a:off x="521207" y="5436865"/>
            <a:ext cx="558179" cy="409838"/>
            <a:chOff x="6953426" y="711274"/>
            <a:chExt cx="558179" cy="409838"/>
          </a:xfrm>
        </p:grpSpPr>
        <p:sp>
          <p:nvSpPr>
            <p:cNvPr id="15" name="Oval 14" descr="Small circle">
              <a:extLst>
                <a:ext uri="{FF2B5EF4-FFF2-40B4-BE49-F238E27FC236}">
                  <a16:creationId xmlns:a16="http://schemas.microsoft.com/office/drawing/2014/main" id="{9D273E30-AD80-A659-14B1-6DE56EC08583}"/>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descr="Number 2">
              <a:extLst>
                <a:ext uri="{FF2B5EF4-FFF2-40B4-BE49-F238E27FC236}">
                  <a16:creationId xmlns:a16="http://schemas.microsoft.com/office/drawing/2014/main" id="{C01C6827-FAE6-3251-9A81-6D90C2C081E7}"/>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5</a:t>
              </a:r>
            </a:p>
          </p:txBody>
        </p:sp>
      </p:grpSp>
      <p:sp>
        <p:nvSpPr>
          <p:cNvPr id="17" name="Content Placeholder 17">
            <a:extLst>
              <a:ext uri="{FF2B5EF4-FFF2-40B4-BE49-F238E27FC236}">
                <a16:creationId xmlns:a16="http://schemas.microsoft.com/office/drawing/2014/main" id="{F5FF12CF-2A10-063A-C472-7CA979135861}"/>
              </a:ext>
            </a:extLst>
          </p:cNvPr>
          <p:cNvSpPr txBox="1">
            <a:spLocks/>
          </p:cNvSpPr>
          <p:nvPr/>
        </p:nvSpPr>
        <p:spPr>
          <a:xfrm>
            <a:off x="1028522" y="5477057"/>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000"/>
              </a:spcBef>
              <a:spcAft>
                <a:spcPts val="6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Netflix’s movie duration is mostly between 80 to 120 minutes, and there is a drastic difference in preferred one season of TV shows.</a:t>
            </a:r>
          </a:p>
        </p:txBody>
      </p:sp>
    </p:spTree>
    <p:extLst>
      <p:ext uri="{BB962C8B-B14F-4D97-AF65-F5344CB8AC3E}">
        <p14:creationId xmlns:p14="http://schemas.microsoft.com/office/powerpoint/2010/main" val="28977654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a:extLst>
            <a:ext uri="{FF2B5EF4-FFF2-40B4-BE49-F238E27FC236}">
              <a16:creationId xmlns:a16="http://schemas.microsoft.com/office/drawing/2014/main" id="{0FBDF694-36FD-DE5F-8CC9-88643A503750}"/>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EFB0C791-63D6-7748-9115-74D65DBAEF51}"/>
              </a:ext>
            </a:extLst>
          </p:cNvPr>
          <p:cNvSpPr>
            <a:spLocks noGrp="1"/>
          </p:cNvSpPr>
          <p:nvPr>
            <p:ph type="title"/>
          </p:nvPr>
        </p:nvSpPr>
        <p:spPr>
          <a:xfrm>
            <a:off x="2979869" y="1309645"/>
            <a:ext cx="5443369" cy="640080"/>
          </a:xfrm>
        </p:spPr>
        <p:txBody>
          <a:bodyPr>
            <a:normAutofit fontScale="90000"/>
          </a:bodyPr>
          <a:lstStyle/>
          <a:p>
            <a:pPr algn="ctr"/>
            <a:r>
              <a:rPr lang="en-US" sz="4000" b="1" dirty="0">
                <a:solidFill>
                  <a:srgbClr val="FF0000"/>
                </a:solidFill>
                <a:latin typeface="Segoe UI Light" panose="020B0502040204020203" pitchFamily="34" charset="0"/>
                <a:cs typeface="Segoe UI Light" panose="020B0502040204020203" pitchFamily="34" charset="0"/>
              </a:rPr>
              <a:t>END</a:t>
            </a:r>
            <a:endParaRPr lang="en-US" b="1" dirty="0">
              <a:solidFill>
                <a:srgbClr val="FF0000"/>
              </a:solidFill>
              <a:latin typeface="Segoe UI Light" panose="020B0502040204020203" pitchFamily="34" charset="0"/>
              <a:cs typeface="Segoe UI Light" panose="020B0502040204020203" pitchFamily="34" charset="0"/>
            </a:endParaRPr>
          </a:p>
        </p:txBody>
      </p:sp>
      <p:sp>
        <p:nvSpPr>
          <p:cNvPr id="13" name="Content Placeholder 17">
            <a:extLst>
              <a:ext uri="{FF2B5EF4-FFF2-40B4-BE49-F238E27FC236}">
                <a16:creationId xmlns:a16="http://schemas.microsoft.com/office/drawing/2014/main" id="{A501753B-C3C5-87E6-4452-FC01EBACC158}"/>
              </a:ext>
            </a:extLst>
          </p:cNvPr>
          <p:cNvSpPr txBox="1">
            <a:spLocks/>
          </p:cNvSpPr>
          <p:nvPr/>
        </p:nvSpPr>
        <p:spPr>
          <a:xfrm>
            <a:off x="1028523" y="5325377"/>
            <a:ext cx="5029961" cy="924702"/>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000"/>
              </a:spcBef>
              <a:spcAft>
                <a:spcPts val="600"/>
              </a:spcAft>
              <a:buNone/>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cxnSp>
        <p:nvCxnSpPr>
          <p:cNvPr id="12" name="Straight Connector 11">
            <a:extLst>
              <a:ext uri="{FF2B5EF4-FFF2-40B4-BE49-F238E27FC236}">
                <a16:creationId xmlns:a16="http://schemas.microsoft.com/office/drawing/2014/main" id="{10A6F787-19CC-8DDB-9A13-F4B3905875B2}"/>
              </a:ext>
            </a:extLst>
          </p:cNvPr>
          <p:cNvCxnSpPr>
            <a:cxnSpLocks/>
          </p:cNvCxnSpPr>
          <p:nvPr/>
        </p:nvCxnSpPr>
        <p:spPr>
          <a:xfrm>
            <a:off x="634701" y="2130014"/>
            <a:ext cx="10886739" cy="0"/>
          </a:xfrm>
          <a:prstGeom prst="line">
            <a:avLst/>
          </a:prstGeom>
          <a:ln w="28575" cmpd="dbl">
            <a:solidFill>
              <a:srgbClr val="DD462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51690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Objective</a:t>
            </a:r>
          </a:p>
        </p:txBody>
      </p:sp>
      <p:sp>
        <p:nvSpPr>
          <p:cNvPr id="38" name="Content Placeholder 17"/>
          <p:cNvSpPr txBox="1">
            <a:spLocks/>
          </p:cNvSpPr>
          <p:nvPr/>
        </p:nvSpPr>
        <p:spPr>
          <a:xfrm>
            <a:off x="541609" y="1296100"/>
            <a:ext cx="7232905" cy="119965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Netflix is a popular streaming service that offers a vast catalog of movies, TV shows, and original content. The purpose of this Netflix data analysis is to enhance Netflix’s Content Strategy by using data-driven insights. This will allow to</a:t>
            </a:r>
          </a:p>
        </p:txBody>
      </p:sp>
      <p:grpSp>
        <p:nvGrpSpPr>
          <p:cNvPr id="4" name="Group 3" descr="Small circle with number 1 inside  indicating step 1"/>
          <p:cNvGrpSpPr/>
          <p:nvPr/>
        </p:nvGrpSpPr>
        <p:grpSpPr bwMode="blackWhite">
          <a:xfrm>
            <a:off x="558723" y="2638502"/>
            <a:ext cx="558179" cy="409838"/>
            <a:chOff x="6953426" y="711274"/>
            <a:chExt cx="558179" cy="409838"/>
          </a:xfrm>
        </p:grpSpPr>
        <p:sp>
          <p:nvSpPr>
            <p:cNvPr id="2" name="Oval 1"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9" name="Content Placeholder 17"/>
          <p:cNvSpPr txBox="1">
            <a:spLocks/>
          </p:cNvSpPr>
          <p:nvPr/>
        </p:nvSpPr>
        <p:spPr>
          <a:xfrm>
            <a:off x="1066039" y="2678694"/>
            <a:ext cx="4459690"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defTabSz="512763">
              <a:lnSpc>
                <a:spcPct val="100000"/>
              </a:lnSpc>
              <a:spcBef>
                <a:spcPts val="0"/>
              </a:spcBef>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Optimize content offerings across countries and genres.</a:t>
            </a:r>
          </a:p>
        </p:txBody>
      </p:sp>
      <p:grpSp>
        <p:nvGrpSpPr>
          <p:cNvPr id="19" name="Group 18" descr="Small circle with number 2 inside  indicating step 2"/>
          <p:cNvGrpSpPr/>
          <p:nvPr/>
        </p:nvGrpSpPr>
        <p:grpSpPr bwMode="blackWhite">
          <a:xfrm>
            <a:off x="558723" y="3312993"/>
            <a:ext cx="558179" cy="409838"/>
            <a:chOff x="6953426" y="711274"/>
            <a:chExt cx="558179" cy="409838"/>
          </a:xfrm>
        </p:grpSpPr>
        <p:sp>
          <p:nvSpPr>
            <p:cNvPr id="20" name="Oval 19"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22" name="Content Placeholder 17"/>
          <p:cNvSpPr txBox="1">
            <a:spLocks/>
          </p:cNvSpPr>
          <p:nvPr/>
        </p:nvSpPr>
        <p:spPr>
          <a:xfrm>
            <a:off x="1066038" y="3353185"/>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prstClr val="black">
                    <a:lumMod val="75000"/>
                    <a:lumOff val="25000"/>
                  </a:prstClr>
                </a:solidFill>
                <a:latin typeface="Segoe UI" panose="020B0502040204020203" pitchFamily="34" charset="0"/>
                <a:cs typeface="Segoe UI" panose="020B0502040204020203" pitchFamily="34" charset="0"/>
              </a:rPr>
              <a:t>Good understanding on audience preferences and the patterns</a:t>
            </a:r>
          </a:p>
        </p:txBody>
      </p:sp>
      <p:grpSp>
        <p:nvGrpSpPr>
          <p:cNvPr id="31" name="Group 30" descr="Small circle with number 3 inside  indicating step 3"/>
          <p:cNvGrpSpPr/>
          <p:nvPr/>
        </p:nvGrpSpPr>
        <p:grpSpPr bwMode="blackWhite">
          <a:xfrm>
            <a:off x="558722" y="4009207"/>
            <a:ext cx="558179" cy="409838"/>
            <a:chOff x="6953426" y="711274"/>
            <a:chExt cx="558179" cy="409838"/>
          </a:xfrm>
        </p:grpSpPr>
        <p:sp>
          <p:nvSpPr>
            <p:cNvPr id="32" name="Oval 31"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descr="Number 3"/>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34" name="Content Placeholder 17"/>
          <p:cNvSpPr txBox="1">
            <a:spLocks/>
          </p:cNvSpPr>
          <p:nvPr/>
        </p:nvSpPr>
        <p:spPr>
          <a:xfrm>
            <a:off x="1066038" y="3956694"/>
            <a:ext cx="5029961" cy="924702"/>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defTabSz="512763">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Assist in making better decisions about which genres, countries and types of content to expand</a:t>
            </a:r>
          </a:p>
        </p:txBody>
      </p:sp>
      <p:pic>
        <p:nvPicPr>
          <p:cNvPr id="7" name="Picture 6" descr="A close up of a screen&#10;&#10;Description automatically generated">
            <a:extLst>
              <a:ext uri="{FF2B5EF4-FFF2-40B4-BE49-F238E27FC236}">
                <a16:creationId xmlns:a16="http://schemas.microsoft.com/office/drawing/2014/main" id="{4E2D9D09-CAA0-D43B-B4F4-1DA99400F18E}"/>
              </a:ext>
            </a:extLst>
          </p:cNvPr>
          <p:cNvPicPr>
            <a:picLocks noChangeAspect="1"/>
          </p:cNvPicPr>
          <p:nvPr/>
        </p:nvPicPr>
        <p:blipFill>
          <a:blip r:embed="rId2"/>
          <a:stretch>
            <a:fillRect/>
          </a:stretch>
        </p:blipFill>
        <p:spPr>
          <a:xfrm>
            <a:off x="8204277" y="1418998"/>
            <a:ext cx="3429000" cy="1714500"/>
          </a:xfrm>
          <a:prstGeom prst="rect">
            <a:avLst/>
          </a:prstGeom>
        </p:spPr>
      </p:pic>
    </p:spTree>
    <p:extLst>
      <p:ext uri="{BB962C8B-B14F-4D97-AF65-F5344CB8AC3E}">
        <p14:creationId xmlns:p14="http://schemas.microsoft.com/office/powerpoint/2010/main" val="7276681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a:extLst>
            <a:ext uri="{FF2B5EF4-FFF2-40B4-BE49-F238E27FC236}">
              <a16:creationId xmlns:a16="http://schemas.microsoft.com/office/drawing/2014/main" id="{8B80D69E-1B36-DC4B-BC91-DDC3340B860A}"/>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3C553B3E-073D-DA18-8B03-80F360E9C173}"/>
              </a:ext>
            </a:extLst>
          </p:cNvPr>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Netflix Dataset</a:t>
            </a:r>
          </a:p>
        </p:txBody>
      </p:sp>
      <p:sp>
        <p:nvSpPr>
          <p:cNvPr id="38" name="Content Placeholder 17">
            <a:extLst>
              <a:ext uri="{FF2B5EF4-FFF2-40B4-BE49-F238E27FC236}">
                <a16:creationId xmlns:a16="http://schemas.microsoft.com/office/drawing/2014/main" id="{8FEB538F-FA7C-B89E-A909-7CDFDCEB1A25}"/>
              </a:ext>
            </a:extLst>
          </p:cNvPr>
          <p:cNvSpPr txBox="1">
            <a:spLocks/>
          </p:cNvSpPr>
          <p:nvPr/>
        </p:nvSpPr>
        <p:spPr>
          <a:xfrm>
            <a:off x="541609" y="1296100"/>
            <a:ext cx="7232905" cy="173020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The Netflix dataset from Kaggle contains information about movies and TV shows on the Netflix platform. </a:t>
            </a:r>
            <a:r>
              <a:rPr lang="fi-FI" dirty="0">
                <a:solidFill>
                  <a:prstClr val="black">
                    <a:lumMod val="75000"/>
                    <a:lumOff val="25000"/>
                  </a:prstClr>
                </a:solidFill>
                <a:latin typeface="Segoe UI" panose="020B0502040204020203" pitchFamily="34" charset="0"/>
                <a:cs typeface="Segoe UI" panose="020B0502040204020203" pitchFamily="34" charset="0"/>
              </a:rPr>
              <a:t>Dataset Link: </a:t>
            </a:r>
            <a:r>
              <a:rPr lang="fi-FI" dirty="0">
                <a:solidFill>
                  <a:prstClr val="black">
                    <a:lumMod val="75000"/>
                    <a:lumOff val="25000"/>
                  </a:prstClr>
                </a:solidFill>
                <a:latin typeface="Segoe UI" panose="020B0502040204020203" pitchFamily="34" charset="0"/>
                <a:cs typeface="Segoe UI" panose="020B0502040204020203" pitchFamily="34" charset="0"/>
                <a:hlinkClick r:id="rId2"/>
              </a:rPr>
              <a:t>https://www.kaggle.com/datasets/shivamb/netflix-shows</a:t>
            </a: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Key info about the dataset</a:t>
            </a:r>
          </a:p>
          <a:p>
            <a:pPr>
              <a:spcAft>
                <a:spcPts val="2000"/>
              </a:spcAft>
              <a:buAutoNum type="arabicPeriod"/>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a:spcAft>
                <a:spcPts val="2000"/>
              </a:spcAft>
              <a:buAutoNum type="arabicPeriod"/>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7" name="Picture 6">
            <a:extLst>
              <a:ext uri="{FF2B5EF4-FFF2-40B4-BE49-F238E27FC236}">
                <a16:creationId xmlns:a16="http://schemas.microsoft.com/office/drawing/2014/main" id="{A95E850B-6CB8-835A-855F-4A233420A8A9}"/>
              </a:ext>
            </a:extLst>
          </p:cNvPr>
          <p:cNvPicPr>
            <a:picLocks noChangeAspect="1"/>
          </p:cNvPicPr>
          <p:nvPr/>
        </p:nvPicPr>
        <p:blipFill>
          <a:blip r:embed="rId3"/>
          <a:stretch>
            <a:fillRect/>
          </a:stretch>
        </p:blipFill>
        <p:spPr>
          <a:xfrm>
            <a:off x="6906802" y="2046623"/>
            <a:ext cx="4001743" cy="3007158"/>
          </a:xfrm>
          <a:prstGeom prst="rect">
            <a:avLst/>
          </a:prstGeom>
        </p:spPr>
      </p:pic>
      <p:grpSp>
        <p:nvGrpSpPr>
          <p:cNvPr id="8" name="Group 7" descr="Small circle with number 1 inside  indicating step 1">
            <a:extLst>
              <a:ext uri="{FF2B5EF4-FFF2-40B4-BE49-F238E27FC236}">
                <a16:creationId xmlns:a16="http://schemas.microsoft.com/office/drawing/2014/main" id="{D75839CE-DC6F-9253-07B5-504AFF12B578}"/>
              </a:ext>
            </a:extLst>
          </p:cNvPr>
          <p:cNvGrpSpPr/>
          <p:nvPr/>
        </p:nvGrpSpPr>
        <p:grpSpPr bwMode="blackWhite">
          <a:xfrm>
            <a:off x="558723" y="2638502"/>
            <a:ext cx="558179" cy="409838"/>
            <a:chOff x="6953426" y="711274"/>
            <a:chExt cx="558179" cy="409838"/>
          </a:xfrm>
        </p:grpSpPr>
        <p:sp>
          <p:nvSpPr>
            <p:cNvPr id="9" name="Oval 8" descr="Small circle">
              <a:extLst>
                <a:ext uri="{FF2B5EF4-FFF2-40B4-BE49-F238E27FC236}">
                  <a16:creationId xmlns:a16="http://schemas.microsoft.com/office/drawing/2014/main" id="{B9D96B84-C302-8463-FCA9-62D193EB0AFE}"/>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descr="Number 1">
              <a:extLst>
                <a:ext uri="{FF2B5EF4-FFF2-40B4-BE49-F238E27FC236}">
                  <a16:creationId xmlns:a16="http://schemas.microsoft.com/office/drawing/2014/main" id="{E3327537-C3E7-AAE5-8D61-631D40AAA2A1}"/>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11" name="Content Placeholder 17">
            <a:extLst>
              <a:ext uri="{FF2B5EF4-FFF2-40B4-BE49-F238E27FC236}">
                <a16:creationId xmlns:a16="http://schemas.microsoft.com/office/drawing/2014/main" id="{0D47CC47-0280-F8F7-98C3-45CEDBB87A1E}"/>
              </a:ext>
            </a:extLst>
          </p:cNvPr>
          <p:cNvSpPr txBox="1">
            <a:spLocks/>
          </p:cNvSpPr>
          <p:nvPr/>
        </p:nvSpPr>
        <p:spPr>
          <a:xfrm>
            <a:off x="1066039" y="2678694"/>
            <a:ext cx="4459690"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Content added to Netflix from 2008 to 2021</a:t>
            </a:r>
          </a:p>
        </p:txBody>
      </p:sp>
      <p:grpSp>
        <p:nvGrpSpPr>
          <p:cNvPr id="12" name="Group 11" descr="Small circle with number 2 inside  indicating step 2">
            <a:extLst>
              <a:ext uri="{FF2B5EF4-FFF2-40B4-BE49-F238E27FC236}">
                <a16:creationId xmlns:a16="http://schemas.microsoft.com/office/drawing/2014/main" id="{9530A10A-BF81-4ACA-BE87-96A68325FAB2}"/>
              </a:ext>
            </a:extLst>
          </p:cNvPr>
          <p:cNvGrpSpPr/>
          <p:nvPr/>
        </p:nvGrpSpPr>
        <p:grpSpPr bwMode="blackWhite">
          <a:xfrm>
            <a:off x="558723" y="3316911"/>
            <a:ext cx="558179" cy="409838"/>
            <a:chOff x="6953426" y="711274"/>
            <a:chExt cx="558179" cy="409838"/>
          </a:xfrm>
        </p:grpSpPr>
        <p:sp>
          <p:nvSpPr>
            <p:cNvPr id="13" name="Oval 12" descr="Small circle">
              <a:extLst>
                <a:ext uri="{FF2B5EF4-FFF2-40B4-BE49-F238E27FC236}">
                  <a16:creationId xmlns:a16="http://schemas.microsoft.com/office/drawing/2014/main" id="{C1507AD6-9520-22D0-8F7B-6DA953926F22}"/>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descr="Number 2">
              <a:extLst>
                <a:ext uri="{FF2B5EF4-FFF2-40B4-BE49-F238E27FC236}">
                  <a16:creationId xmlns:a16="http://schemas.microsoft.com/office/drawing/2014/main" id="{D693776C-474A-A2DA-8306-A33D44637E67}"/>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15" name="Content Placeholder 17">
            <a:extLst>
              <a:ext uri="{FF2B5EF4-FFF2-40B4-BE49-F238E27FC236}">
                <a16:creationId xmlns:a16="http://schemas.microsoft.com/office/drawing/2014/main" id="{8EFA0F52-0CEB-9E78-63E4-76E6C37619CD}"/>
              </a:ext>
            </a:extLst>
          </p:cNvPr>
          <p:cNvSpPr txBox="1">
            <a:spLocks/>
          </p:cNvSpPr>
          <p:nvPr/>
        </p:nvSpPr>
        <p:spPr>
          <a:xfrm>
            <a:off x="1040203" y="3326105"/>
            <a:ext cx="4715329" cy="53229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The number of row is 8807 with 12 columns</a:t>
            </a:r>
          </a:p>
        </p:txBody>
      </p:sp>
      <p:grpSp>
        <p:nvGrpSpPr>
          <p:cNvPr id="16" name="Group 15" descr="Small circle with number 3 inside  indicating step 3">
            <a:extLst>
              <a:ext uri="{FF2B5EF4-FFF2-40B4-BE49-F238E27FC236}">
                <a16:creationId xmlns:a16="http://schemas.microsoft.com/office/drawing/2014/main" id="{8ED61F1D-1676-D4A3-034D-E9C7F3D88DFE}"/>
              </a:ext>
            </a:extLst>
          </p:cNvPr>
          <p:cNvGrpSpPr/>
          <p:nvPr/>
        </p:nvGrpSpPr>
        <p:grpSpPr bwMode="blackWhite">
          <a:xfrm>
            <a:off x="558722" y="3995320"/>
            <a:ext cx="558179" cy="409838"/>
            <a:chOff x="6953426" y="711274"/>
            <a:chExt cx="558179" cy="409838"/>
          </a:xfrm>
        </p:grpSpPr>
        <p:sp>
          <p:nvSpPr>
            <p:cNvPr id="17" name="Oval 16" descr="Small circle">
              <a:extLst>
                <a:ext uri="{FF2B5EF4-FFF2-40B4-BE49-F238E27FC236}">
                  <a16:creationId xmlns:a16="http://schemas.microsoft.com/office/drawing/2014/main" id="{5512A83E-8016-D31B-E8C5-D91B8F4143DA}"/>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descr="Number 3">
              <a:extLst>
                <a:ext uri="{FF2B5EF4-FFF2-40B4-BE49-F238E27FC236}">
                  <a16:creationId xmlns:a16="http://schemas.microsoft.com/office/drawing/2014/main" id="{DBDB7439-C105-332D-92A6-BEFF29EB7022}"/>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23" name="Content Placeholder 17">
            <a:extLst>
              <a:ext uri="{FF2B5EF4-FFF2-40B4-BE49-F238E27FC236}">
                <a16:creationId xmlns:a16="http://schemas.microsoft.com/office/drawing/2014/main" id="{7451A69A-D2D1-3D71-F2CA-D122836C215D}"/>
              </a:ext>
            </a:extLst>
          </p:cNvPr>
          <p:cNvSpPr txBox="1">
            <a:spLocks/>
          </p:cNvSpPr>
          <p:nvPr/>
        </p:nvSpPr>
        <p:spPr>
          <a:xfrm>
            <a:off x="1040203" y="4011610"/>
            <a:ext cx="5029961" cy="46235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Data types of columns are shown.</a:t>
            </a:r>
          </a:p>
        </p:txBody>
      </p:sp>
      <p:grpSp>
        <p:nvGrpSpPr>
          <p:cNvPr id="24" name="Group 23" descr="Small circle with number 2 inside  indicating step 2">
            <a:extLst>
              <a:ext uri="{FF2B5EF4-FFF2-40B4-BE49-F238E27FC236}">
                <a16:creationId xmlns:a16="http://schemas.microsoft.com/office/drawing/2014/main" id="{5817C0D8-D3F9-CD5B-9373-9A28248B02A6}"/>
              </a:ext>
            </a:extLst>
          </p:cNvPr>
          <p:cNvGrpSpPr/>
          <p:nvPr/>
        </p:nvGrpSpPr>
        <p:grpSpPr bwMode="blackWhite">
          <a:xfrm>
            <a:off x="558723" y="4673729"/>
            <a:ext cx="558179" cy="409838"/>
            <a:chOff x="6953426" y="711274"/>
            <a:chExt cx="558179" cy="409838"/>
          </a:xfrm>
        </p:grpSpPr>
        <p:sp>
          <p:nvSpPr>
            <p:cNvPr id="25" name="Oval 24" descr="Small circle">
              <a:extLst>
                <a:ext uri="{FF2B5EF4-FFF2-40B4-BE49-F238E27FC236}">
                  <a16:creationId xmlns:a16="http://schemas.microsoft.com/office/drawing/2014/main" id="{B5B744F7-BEB6-DAED-C515-A7E8F8FBE27A}"/>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descr="Number 2">
              <a:extLst>
                <a:ext uri="{FF2B5EF4-FFF2-40B4-BE49-F238E27FC236}">
                  <a16:creationId xmlns:a16="http://schemas.microsoft.com/office/drawing/2014/main" id="{376D60B3-93FF-B3E1-D478-10C5F735995F}"/>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4</a:t>
              </a:r>
            </a:p>
          </p:txBody>
        </p:sp>
      </p:grpSp>
      <p:sp>
        <p:nvSpPr>
          <p:cNvPr id="27" name="Content Placeholder 17">
            <a:extLst>
              <a:ext uri="{FF2B5EF4-FFF2-40B4-BE49-F238E27FC236}">
                <a16:creationId xmlns:a16="http://schemas.microsoft.com/office/drawing/2014/main" id="{1E70832A-338A-0CB7-AC86-064ECE315754}"/>
              </a:ext>
            </a:extLst>
          </p:cNvPr>
          <p:cNvSpPr txBox="1">
            <a:spLocks/>
          </p:cNvSpPr>
          <p:nvPr/>
        </p:nvSpPr>
        <p:spPr>
          <a:xfrm>
            <a:off x="1066039" y="4648288"/>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Used Python to prepare and clean the dataset</a:t>
            </a:r>
          </a:p>
        </p:txBody>
      </p:sp>
      <p:grpSp>
        <p:nvGrpSpPr>
          <p:cNvPr id="28" name="Group 27" descr="Small circle with number 2 inside  indicating step 2">
            <a:extLst>
              <a:ext uri="{FF2B5EF4-FFF2-40B4-BE49-F238E27FC236}">
                <a16:creationId xmlns:a16="http://schemas.microsoft.com/office/drawing/2014/main" id="{94B631D9-5376-FF79-20FF-ABBBA8FA8832}"/>
              </a:ext>
            </a:extLst>
          </p:cNvPr>
          <p:cNvGrpSpPr/>
          <p:nvPr/>
        </p:nvGrpSpPr>
        <p:grpSpPr bwMode="blackWhite">
          <a:xfrm>
            <a:off x="558723" y="5352139"/>
            <a:ext cx="558179" cy="409838"/>
            <a:chOff x="6953426" y="711274"/>
            <a:chExt cx="558179" cy="409838"/>
          </a:xfrm>
        </p:grpSpPr>
        <p:sp>
          <p:nvSpPr>
            <p:cNvPr id="30" name="Oval 29" descr="Small circle">
              <a:extLst>
                <a:ext uri="{FF2B5EF4-FFF2-40B4-BE49-F238E27FC236}">
                  <a16:creationId xmlns:a16="http://schemas.microsoft.com/office/drawing/2014/main" id="{B0D6A6FC-B4F0-B344-B696-B322CBFE3349}"/>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2">
              <a:extLst>
                <a:ext uri="{FF2B5EF4-FFF2-40B4-BE49-F238E27FC236}">
                  <a16:creationId xmlns:a16="http://schemas.microsoft.com/office/drawing/2014/main" id="{DB627D40-D9E9-81D0-BA88-C4CA84CF61E4}"/>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5</a:t>
              </a:r>
            </a:p>
          </p:txBody>
        </p:sp>
      </p:grpSp>
      <p:sp>
        <p:nvSpPr>
          <p:cNvPr id="36" name="Content Placeholder 17">
            <a:extLst>
              <a:ext uri="{FF2B5EF4-FFF2-40B4-BE49-F238E27FC236}">
                <a16:creationId xmlns:a16="http://schemas.microsoft.com/office/drawing/2014/main" id="{890CEA52-8C36-72ED-DFA9-DAC857BD8263}"/>
              </a:ext>
            </a:extLst>
          </p:cNvPr>
          <p:cNvSpPr txBox="1">
            <a:spLocks/>
          </p:cNvSpPr>
          <p:nvPr/>
        </p:nvSpPr>
        <p:spPr>
          <a:xfrm>
            <a:off x="1040203" y="5342567"/>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Interactive reporting visuals created on the PowerBi tool </a:t>
            </a:r>
          </a:p>
        </p:txBody>
      </p:sp>
    </p:spTree>
    <p:extLst>
      <p:ext uri="{BB962C8B-B14F-4D97-AF65-F5344CB8AC3E}">
        <p14:creationId xmlns:p14="http://schemas.microsoft.com/office/powerpoint/2010/main" val="9037000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a:extLst>
            <a:ext uri="{FF2B5EF4-FFF2-40B4-BE49-F238E27FC236}">
              <a16:creationId xmlns:a16="http://schemas.microsoft.com/office/drawing/2014/main" id="{09AA770A-562E-ECD8-D211-FA97E9D29902}"/>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F562AC98-0612-04AB-AA38-127E9B5362AE}"/>
              </a:ext>
            </a:extLst>
          </p:cNvPr>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Purpose</a:t>
            </a:r>
          </a:p>
        </p:txBody>
      </p:sp>
      <p:sp>
        <p:nvSpPr>
          <p:cNvPr id="38" name="Content Placeholder 17">
            <a:extLst>
              <a:ext uri="{FF2B5EF4-FFF2-40B4-BE49-F238E27FC236}">
                <a16:creationId xmlns:a16="http://schemas.microsoft.com/office/drawing/2014/main" id="{04EDB547-C110-8B21-77FA-B2E8EAF9CB03}"/>
              </a:ext>
            </a:extLst>
          </p:cNvPr>
          <p:cNvSpPr txBox="1">
            <a:spLocks/>
          </p:cNvSpPr>
          <p:nvPr/>
        </p:nvSpPr>
        <p:spPr>
          <a:xfrm>
            <a:off x="541609" y="1296101"/>
            <a:ext cx="7232905" cy="418959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AU" dirty="0">
                <a:solidFill>
                  <a:prstClr val="black">
                    <a:lumMod val="75000"/>
                    <a:lumOff val="25000"/>
                  </a:prstClr>
                </a:solidFill>
                <a:latin typeface="Segoe UI" panose="020B0502040204020203" pitchFamily="34" charset="0"/>
                <a:cs typeface="Segoe UI" panose="020B0502040204020203" pitchFamily="34" charset="0"/>
              </a:rPr>
              <a:t>The data analysis aims to understand the distribution of content types, popular genres, countries of origin and audience ratings. This will allow us to address key questions related to Netflix’s content distribution to uncover opportunities to enhance its competitive edge in the market.</a:t>
            </a:r>
          </a:p>
          <a:p>
            <a:pPr marL="0" indent="0">
              <a:spcAft>
                <a:spcPts val="2000"/>
              </a:spcAft>
              <a:buNone/>
            </a:pPr>
            <a:r>
              <a:rPr lang="en-AU" dirty="0">
                <a:solidFill>
                  <a:prstClr val="black">
                    <a:lumMod val="75000"/>
                    <a:lumOff val="25000"/>
                  </a:prstClr>
                </a:solidFill>
                <a:latin typeface="Segoe UI" panose="020B0502040204020203" pitchFamily="34" charset="0"/>
                <a:cs typeface="Segoe UI" panose="020B0502040204020203" pitchFamily="34" charset="0"/>
              </a:rPr>
              <a:t>Key areas to focus on are</a:t>
            </a:r>
          </a:p>
          <a:p>
            <a:pPr marL="0" indent="0">
              <a:spcAft>
                <a:spcPts val="2000"/>
              </a:spcAft>
              <a:buNone/>
            </a:pPr>
            <a:endParaRPr lang="en-AU"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a:spcAft>
                <a:spcPts val="2000"/>
              </a:spcAft>
              <a:buAutoNum type="arabicPeriod"/>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a:spcAft>
                <a:spcPts val="2000"/>
              </a:spcAft>
              <a:buAutoNum type="arabicPeriod"/>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2" name="Group 1" descr="Small circle with number 1 inside  indicating step 1">
            <a:extLst>
              <a:ext uri="{FF2B5EF4-FFF2-40B4-BE49-F238E27FC236}">
                <a16:creationId xmlns:a16="http://schemas.microsoft.com/office/drawing/2014/main" id="{27D04F92-17D7-0A49-FDBB-641DBE98F2C9}"/>
              </a:ext>
            </a:extLst>
          </p:cNvPr>
          <p:cNvGrpSpPr/>
          <p:nvPr/>
        </p:nvGrpSpPr>
        <p:grpSpPr bwMode="blackWhite">
          <a:xfrm>
            <a:off x="521208" y="2825315"/>
            <a:ext cx="558179" cy="409838"/>
            <a:chOff x="6953426" y="711274"/>
            <a:chExt cx="558179" cy="409838"/>
          </a:xfrm>
        </p:grpSpPr>
        <p:sp>
          <p:nvSpPr>
            <p:cNvPr id="3" name="Oval 2" descr="Small circle">
              <a:extLst>
                <a:ext uri="{FF2B5EF4-FFF2-40B4-BE49-F238E27FC236}">
                  <a16:creationId xmlns:a16="http://schemas.microsoft.com/office/drawing/2014/main" id="{86ACFE1D-58FD-4527-E7DE-BA3B3F4EDEFB}"/>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descr="Number 1">
              <a:extLst>
                <a:ext uri="{FF2B5EF4-FFF2-40B4-BE49-F238E27FC236}">
                  <a16:creationId xmlns:a16="http://schemas.microsoft.com/office/drawing/2014/main" id="{7661FB80-81CC-7C12-2701-2017B524CD0D}"/>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5" name="Content Placeholder 17">
            <a:extLst>
              <a:ext uri="{FF2B5EF4-FFF2-40B4-BE49-F238E27FC236}">
                <a16:creationId xmlns:a16="http://schemas.microsoft.com/office/drawing/2014/main" id="{1C17D6A8-CF75-B4DA-2275-CAD37252175E}"/>
              </a:ext>
            </a:extLst>
          </p:cNvPr>
          <p:cNvSpPr txBox="1">
            <a:spLocks/>
          </p:cNvSpPr>
          <p:nvPr/>
        </p:nvSpPr>
        <p:spPr>
          <a:xfrm>
            <a:off x="1002686" y="2897828"/>
            <a:ext cx="4459690"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Analyze data pattern over Netflix’s content type  </a:t>
            </a:r>
          </a:p>
        </p:txBody>
      </p:sp>
      <p:grpSp>
        <p:nvGrpSpPr>
          <p:cNvPr id="8" name="Group 7" descr="Small circle with number 2 inside  indicating step 2">
            <a:extLst>
              <a:ext uri="{FF2B5EF4-FFF2-40B4-BE49-F238E27FC236}">
                <a16:creationId xmlns:a16="http://schemas.microsoft.com/office/drawing/2014/main" id="{7F5EE15B-D1D1-10E7-F998-F55F227A2157}"/>
              </a:ext>
            </a:extLst>
          </p:cNvPr>
          <p:cNvGrpSpPr/>
          <p:nvPr/>
        </p:nvGrpSpPr>
        <p:grpSpPr bwMode="blackWhite">
          <a:xfrm>
            <a:off x="521208" y="3503724"/>
            <a:ext cx="558179" cy="409838"/>
            <a:chOff x="6953426" y="711274"/>
            <a:chExt cx="558179" cy="409838"/>
          </a:xfrm>
        </p:grpSpPr>
        <p:sp>
          <p:nvSpPr>
            <p:cNvPr id="9" name="Oval 8" descr="Small circle">
              <a:extLst>
                <a:ext uri="{FF2B5EF4-FFF2-40B4-BE49-F238E27FC236}">
                  <a16:creationId xmlns:a16="http://schemas.microsoft.com/office/drawing/2014/main" id="{315FCFCA-D57F-6DF6-A79A-2606FFCDDD16}"/>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descr="Number 2">
              <a:extLst>
                <a:ext uri="{FF2B5EF4-FFF2-40B4-BE49-F238E27FC236}">
                  <a16:creationId xmlns:a16="http://schemas.microsoft.com/office/drawing/2014/main" id="{AFD2A01C-D0D3-DBDC-69C3-471E459289B2}"/>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11" name="Content Placeholder 17">
            <a:extLst>
              <a:ext uri="{FF2B5EF4-FFF2-40B4-BE49-F238E27FC236}">
                <a16:creationId xmlns:a16="http://schemas.microsoft.com/office/drawing/2014/main" id="{0DFA69DA-0FB9-24DC-D644-90FF95944211}"/>
              </a:ext>
            </a:extLst>
          </p:cNvPr>
          <p:cNvSpPr txBox="1">
            <a:spLocks/>
          </p:cNvSpPr>
          <p:nvPr/>
        </p:nvSpPr>
        <p:spPr>
          <a:xfrm>
            <a:off x="1002686" y="3552606"/>
            <a:ext cx="4715329" cy="53229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Examine content distribution by country</a:t>
            </a:r>
          </a:p>
        </p:txBody>
      </p:sp>
      <p:grpSp>
        <p:nvGrpSpPr>
          <p:cNvPr id="12" name="Group 11" descr="Small circle with number 3 inside  indicating step 3">
            <a:extLst>
              <a:ext uri="{FF2B5EF4-FFF2-40B4-BE49-F238E27FC236}">
                <a16:creationId xmlns:a16="http://schemas.microsoft.com/office/drawing/2014/main" id="{0A99C1DB-F717-9FA9-E4DF-EB592AA27FDD}"/>
              </a:ext>
            </a:extLst>
          </p:cNvPr>
          <p:cNvGrpSpPr/>
          <p:nvPr/>
        </p:nvGrpSpPr>
        <p:grpSpPr bwMode="blackWhite">
          <a:xfrm>
            <a:off x="521207" y="4182133"/>
            <a:ext cx="558179" cy="409838"/>
            <a:chOff x="6953426" y="711274"/>
            <a:chExt cx="558179" cy="409838"/>
          </a:xfrm>
        </p:grpSpPr>
        <p:sp>
          <p:nvSpPr>
            <p:cNvPr id="13" name="Oval 12" descr="Small circle">
              <a:extLst>
                <a:ext uri="{FF2B5EF4-FFF2-40B4-BE49-F238E27FC236}">
                  <a16:creationId xmlns:a16="http://schemas.microsoft.com/office/drawing/2014/main" id="{0A5BEC0A-EEF4-D085-2F52-34BBA7139648}"/>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descr="Number 3">
              <a:extLst>
                <a:ext uri="{FF2B5EF4-FFF2-40B4-BE49-F238E27FC236}">
                  <a16:creationId xmlns:a16="http://schemas.microsoft.com/office/drawing/2014/main" id="{54184C1F-DABA-B506-C5FC-217C3D76EA36}"/>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15" name="Content Placeholder 17">
            <a:extLst>
              <a:ext uri="{FF2B5EF4-FFF2-40B4-BE49-F238E27FC236}">
                <a16:creationId xmlns:a16="http://schemas.microsoft.com/office/drawing/2014/main" id="{416CAD9A-3DCF-CE14-5F0F-8631C3CC9AC4}"/>
              </a:ext>
            </a:extLst>
          </p:cNvPr>
          <p:cNvSpPr txBox="1">
            <a:spLocks/>
          </p:cNvSpPr>
          <p:nvPr/>
        </p:nvSpPr>
        <p:spPr>
          <a:xfrm>
            <a:off x="1002687" y="4216978"/>
            <a:ext cx="5029961" cy="46235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Evaluating contributions of specific directors, actors or genres</a:t>
            </a:r>
          </a:p>
        </p:txBody>
      </p:sp>
      <p:grpSp>
        <p:nvGrpSpPr>
          <p:cNvPr id="16" name="Group 15" descr="Small circle with number 2 inside  indicating step 2">
            <a:extLst>
              <a:ext uri="{FF2B5EF4-FFF2-40B4-BE49-F238E27FC236}">
                <a16:creationId xmlns:a16="http://schemas.microsoft.com/office/drawing/2014/main" id="{D411918C-094F-54C4-06AF-0D431F9D7FA4}"/>
              </a:ext>
            </a:extLst>
          </p:cNvPr>
          <p:cNvGrpSpPr/>
          <p:nvPr/>
        </p:nvGrpSpPr>
        <p:grpSpPr bwMode="blackWhite">
          <a:xfrm>
            <a:off x="521208" y="4860542"/>
            <a:ext cx="558179" cy="409838"/>
            <a:chOff x="6953426" y="711274"/>
            <a:chExt cx="558179" cy="409838"/>
          </a:xfrm>
        </p:grpSpPr>
        <p:sp>
          <p:nvSpPr>
            <p:cNvPr id="17" name="Oval 16" descr="Small circle">
              <a:extLst>
                <a:ext uri="{FF2B5EF4-FFF2-40B4-BE49-F238E27FC236}">
                  <a16:creationId xmlns:a16="http://schemas.microsoft.com/office/drawing/2014/main" id="{A1F68A45-11E5-FCC7-BE82-1D73A7D49BE8}"/>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descr="Number 2">
              <a:extLst>
                <a:ext uri="{FF2B5EF4-FFF2-40B4-BE49-F238E27FC236}">
                  <a16:creationId xmlns:a16="http://schemas.microsoft.com/office/drawing/2014/main" id="{36216D13-BB74-9ACB-2B62-571583B8E852}"/>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4</a:t>
              </a:r>
            </a:p>
          </p:txBody>
        </p:sp>
      </p:grpSp>
      <p:sp>
        <p:nvSpPr>
          <p:cNvPr id="19" name="Content Placeholder 17">
            <a:extLst>
              <a:ext uri="{FF2B5EF4-FFF2-40B4-BE49-F238E27FC236}">
                <a16:creationId xmlns:a16="http://schemas.microsoft.com/office/drawing/2014/main" id="{B99952BA-F363-7905-92B5-18D8C16D2CC6}"/>
              </a:ext>
            </a:extLst>
          </p:cNvPr>
          <p:cNvSpPr txBox="1">
            <a:spLocks/>
          </p:cNvSpPr>
          <p:nvPr/>
        </p:nvSpPr>
        <p:spPr>
          <a:xfrm>
            <a:off x="1002687" y="4884758"/>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Understanding the trends in genre diversity with duration</a:t>
            </a:r>
          </a:p>
        </p:txBody>
      </p:sp>
      <p:sp>
        <p:nvSpPr>
          <p:cNvPr id="23" name="Content Placeholder 17">
            <a:extLst>
              <a:ext uri="{FF2B5EF4-FFF2-40B4-BE49-F238E27FC236}">
                <a16:creationId xmlns:a16="http://schemas.microsoft.com/office/drawing/2014/main" id="{B0AEF82B-9DC6-94A8-4F4A-FBD067B28A0C}"/>
              </a:ext>
            </a:extLst>
          </p:cNvPr>
          <p:cNvSpPr txBox="1">
            <a:spLocks/>
          </p:cNvSpPr>
          <p:nvPr/>
        </p:nvSpPr>
        <p:spPr>
          <a:xfrm>
            <a:off x="1002688" y="5529380"/>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endParaRPr lang="fi-FI" dirty="0">
              <a:solidFill>
                <a:prstClr val="black">
                  <a:lumMod val="75000"/>
                  <a:lumOff val="25000"/>
                </a:prst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6353293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a:extLst>
            <a:ext uri="{FF2B5EF4-FFF2-40B4-BE49-F238E27FC236}">
              <a16:creationId xmlns:a16="http://schemas.microsoft.com/office/drawing/2014/main" id="{CA24B29D-6A72-FF00-FD34-00FDB9C535EA}"/>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FF87E49B-59ED-C91A-2552-D16E4333776A}"/>
              </a:ext>
            </a:extLst>
          </p:cNvPr>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Data Cleansing</a:t>
            </a:r>
          </a:p>
        </p:txBody>
      </p:sp>
      <p:sp>
        <p:nvSpPr>
          <p:cNvPr id="38" name="Content Placeholder 17">
            <a:extLst>
              <a:ext uri="{FF2B5EF4-FFF2-40B4-BE49-F238E27FC236}">
                <a16:creationId xmlns:a16="http://schemas.microsoft.com/office/drawing/2014/main" id="{45DDFF3D-D736-384C-25B8-5A65D85759B9}"/>
              </a:ext>
            </a:extLst>
          </p:cNvPr>
          <p:cNvSpPr txBox="1">
            <a:spLocks/>
          </p:cNvSpPr>
          <p:nvPr/>
        </p:nvSpPr>
        <p:spPr>
          <a:xfrm>
            <a:off x="541609" y="1296101"/>
            <a:ext cx="7232905" cy="69545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AU" dirty="0">
                <a:solidFill>
                  <a:prstClr val="black">
                    <a:lumMod val="75000"/>
                    <a:lumOff val="25000"/>
                  </a:prstClr>
                </a:solidFill>
                <a:latin typeface="Segoe UI" panose="020B0502040204020203" pitchFamily="34" charset="0"/>
                <a:cs typeface="Segoe UI" panose="020B0502040204020203" pitchFamily="34" charset="0"/>
              </a:rPr>
              <a:t>To prepare the dataset for visualisation, the following steps have been taken to clean the data</a:t>
            </a:r>
          </a:p>
          <a:p>
            <a:pPr marL="0" indent="0">
              <a:spcAft>
                <a:spcPts val="2000"/>
              </a:spcAft>
              <a:buNone/>
            </a:pPr>
            <a:endParaRPr lang="en-AU"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a:spcAft>
                <a:spcPts val="2000"/>
              </a:spcAft>
              <a:buAutoNum type="arabicPeriod"/>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a:spcAft>
                <a:spcPts val="2000"/>
              </a:spcAft>
              <a:buAutoNum type="arabicPeriod"/>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2" name="Group 1" descr="Small circle with number 1 inside  indicating step 1">
            <a:extLst>
              <a:ext uri="{FF2B5EF4-FFF2-40B4-BE49-F238E27FC236}">
                <a16:creationId xmlns:a16="http://schemas.microsoft.com/office/drawing/2014/main" id="{3BDA341A-FCA4-7F7C-A2BC-C7D13C41A8C6}"/>
              </a:ext>
            </a:extLst>
          </p:cNvPr>
          <p:cNvGrpSpPr/>
          <p:nvPr/>
        </p:nvGrpSpPr>
        <p:grpSpPr bwMode="blackWhite">
          <a:xfrm>
            <a:off x="521208" y="1940405"/>
            <a:ext cx="558179" cy="409838"/>
            <a:chOff x="6953426" y="711274"/>
            <a:chExt cx="558179" cy="409838"/>
          </a:xfrm>
        </p:grpSpPr>
        <p:sp>
          <p:nvSpPr>
            <p:cNvPr id="3" name="Oval 2" descr="Small circle">
              <a:extLst>
                <a:ext uri="{FF2B5EF4-FFF2-40B4-BE49-F238E27FC236}">
                  <a16:creationId xmlns:a16="http://schemas.microsoft.com/office/drawing/2014/main" id="{B9DF0138-CD66-AADB-C7A2-082B4B764D3B}"/>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descr="Number 1">
              <a:extLst>
                <a:ext uri="{FF2B5EF4-FFF2-40B4-BE49-F238E27FC236}">
                  <a16:creationId xmlns:a16="http://schemas.microsoft.com/office/drawing/2014/main" id="{7BF7656A-895E-1F3F-8526-B9CB4A7D3B69}"/>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5" name="Content Placeholder 17">
            <a:extLst>
              <a:ext uri="{FF2B5EF4-FFF2-40B4-BE49-F238E27FC236}">
                <a16:creationId xmlns:a16="http://schemas.microsoft.com/office/drawing/2014/main" id="{F0BC726A-BB08-E722-A24E-29AC3FCD8EFE}"/>
              </a:ext>
            </a:extLst>
          </p:cNvPr>
          <p:cNvSpPr txBox="1">
            <a:spLocks/>
          </p:cNvSpPr>
          <p:nvPr/>
        </p:nvSpPr>
        <p:spPr>
          <a:xfrm>
            <a:off x="1002686" y="2012918"/>
            <a:ext cx="4459690"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Handling manual errors</a:t>
            </a:r>
          </a:p>
        </p:txBody>
      </p:sp>
      <p:grpSp>
        <p:nvGrpSpPr>
          <p:cNvPr id="8" name="Group 7" descr="Small circle with number 2 inside  indicating step 2">
            <a:extLst>
              <a:ext uri="{FF2B5EF4-FFF2-40B4-BE49-F238E27FC236}">
                <a16:creationId xmlns:a16="http://schemas.microsoft.com/office/drawing/2014/main" id="{AEBBC1A8-B61E-39CC-DA06-F77AB1734D53}"/>
              </a:ext>
            </a:extLst>
          </p:cNvPr>
          <p:cNvGrpSpPr/>
          <p:nvPr/>
        </p:nvGrpSpPr>
        <p:grpSpPr bwMode="blackWhite">
          <a:xfrm>
            <a:off x="521208" y="2618814"/>
            <a:ext cx="558179" cy="409838"/>
            <a:chOff x="6953426" y="711274"/>
            <a:chExt cx="558179" cy="409838"/>
          </a:xfrm>
        </p:grpSpPr>
        <p:sp>
          <p:nvSpPr>
            <p:cNvPr id="9" name="Oval 8" descr="Small circle">
              <a:extLst>
                <a:ext uri="{FF2B5EF4-FFF2-40B4-BE49-F238E27FC236}">
                  <a16:creationId xmlns:a16="http://schemas.microsoft.com/office/drawing/2014/main" id="{E666AA13-FB26-C065-5D25-07237947C874}"/>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descr="Number 2">
              <a:extLst>
                <a:ext uri="{FF2B5EF4-FFF2-40B4-BE49-F238E27FC236}">
                  <a16:creationId xmlns:a16="http://schemas.microsoft.com/office/drawing/2014/main" id="{740AE8B2-B071-2EAF-9099-EED71754057E}"/>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11" name="Content Placeholder 17">
            <a:extLst>
              <a:ext uri="{FF2B5EF4-FFF2-40B4-BE49-F238E27FC236}">
                <a16:creationId xmlns:a16="http://schemas.microsoft.com/office/drawing/2014/main" id="{6E6FB118-DE7E-4FB6-4EB0-DA7EC3348D46}"/>
              </a:ext>
            </a:extLst>
          </p:cNvPr>
          <p:cNvSpPr txBox="1">
            <a:spLocks/>
          </p:cNvSpPr>
          <p:nvPr/>
        </p:nvSpPr>
        <p:spPr>
          <a:xfrm>
            <a:off x="1002686" y="2667696"/>
            <a:ext cx="4715329" cy="53229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Handling null values and duplicate data</a:t>
            </a:r>
          </a:p>
        </p:txBody>
      </p:sp>
      <p:grpSp>
        <p:nvGrpSpPr>
          <p:cNvPr id="12" name="Group 11" descr="Small circle with number 3 inside  indicating step 3">
            <a:extLst>
              <a:ext uri="{FF2B5EF4-FFF2-40B4-BE49-F238E27FC236}">
                <a16:creationId xmlns:a16="http://schemas.microsoft.com/office/drawing/2014/main" id="{9E684D07-12BD-3C96-F0D9-D5C76D943471}"/>
              </a:ext>
            </a:extLst>
          </p:cNvPr>
          <p:cNvGrpSpPr/>
          <p:nvPr/>
        </p:nvGrpSpPr>
        <p:grpSpPr bwMode="blackWhite">
          <a:xfrm>
            <a:off x="521207" y="3297223"/>
            <a:ext cx="558179" cy="409838"/>
            <a:chOff x="6953426" y="711274"/>
            <a:chExt cx="558179" cy="409838"/>
          </a:xfrm>
        </p:grpSpPr>
        <p:sp>
          <p:nvSpPr>
            <p:cNvPr id="13" name="Oval 12" descr="Small circle">
              <a:extLst>
                <a:ext uri="{FF2B5EF4-FFF2-40B4-BE49-F238E27FC236}">
                  <a16:creationId xmlns:a16="http://schemas.microsoft.com/office/drawing/2014/main" id="{1286BDC9-FD3A-1267-8E4D-24BF163774BC}"/>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descr="Number 3">
              <a:extLst>
                <a:ext uri="{FF2B5EF4-FFF2-40B4-BE49-F238E27FC236}">
                  <a16:creationId xmlns:a16="http://schemas.microsoft.com/office/drawing/2014/main" id="{BA219ED3-64B2-BE06-BC83-3B2DA059D4C3}"/>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15" name="Content Placeholder 17">
            <a:extLst>
              <a:ext uri="{FF2B5EF4-FFF2-40B4-BE49-F238E27FC236}">
                <a16:creationId xmlns:a16="http://schemas.microsoft.com/office/drawing/2014/main" id="{F0EDD1E2-EAC1-300F-D4F1-5BC63B6A406B}"/>
              </a:ext>
            </a:extLst>
          </p:cNvPr>
          <p:cNvSpPr txBox="1">
            <a:spLocks/>
          </p:cNvSpPr>
          <p:nvPr/>
        </p:nvSpPr>
        <p:spPr>
          <a:xfrm>
            <a:off x="1002687" y="3332068"/>
            <a:ext cx="5029961" cy="46235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Cleaning column data value to have appropriate data type</a:t>
            </a:r>
          </a:p>
        </p:txBody>
      </p:sp>
      <p:grpSp>
        <p:nvGrpSpPr>
          <p:cNvPr id="16" name="Group 15" descr="Small circle with number 2 inside  indicating step 2">
            <a:extLst>
              <a:ext uri="{FF2B5EF4-FFF2-40B4-BE49-F238E27FC236}">
                <a16:creationId xmlns:a16="http://schemas.microsoft.com/office/drawing/2014/main" id="{AF52AF1C-FA58-C866-19C0-896ADF183729}"/>
              </a:ext>
            </a:extLst>
          </p:cNvPr>
          <p:cNvGrpSpPr/>
          <p:nvPr/>
        </p:nvGrpSpPr>
        <p:grpSpPr bwMode="blackWhite">
          <a:xfrm>
            <a:off x="521208" y="3975632"/>
            <a:ext cx="558179" cy="409838"/>
            <a:chOff x="6953426" y="711274"/>
            <a:chExt cx="558179" cy="409838"/>
          </a:xfrm>
        </p:grpSpPr>
        <p:sp>
          <p:nvSpPr>
            <p:cNvPr id="17" name="Oval 16" descr="Small circle">
              <a:extLst>
                <a:ext uri="{FF2B5EF4-FFF2-40B4-BE49-F238E27FC236}">
                  <a16:creationId xmlns:a16="http://schemas.microsoft.com/office/drawing/2014/main" id="{B2A2465C-4992-BF03-A1A4-93E58A4E5767}"/>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descr="Number 2">
              <a:extLst>
                <a:ext uri="{FF2B5EF4-FFF2-40B4-BE49-F238E27FC236}">
                  <a16:creationId xmlns:a16="http://schemas.microsoft.com/office/drawing/2014/main" id="{CF6793E7-F9BB-5B2F-9AFB-9B59A46DD4F9}"/>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4</a:t>
              </a:r>
            </a:p>
          </p:txBody>
        </p:sp>
      </p:grpSp>
      <p:sp>
        <p:nvSpPr>
          <p:cNvPr id="19" name="Content Placeholder 17">
            <a:extLst>
              <a:ext uri="{FF2B5EF4-FFF2-40B4-BE49-F238E27FC236}">
                <a16:creationId xmlns:a16="http://schemas.microsoft.com/office/drawing/2014/main" id="{5CE6D920-04B1-B118-7E6A-6076E92162C7}"/>
              </a:ext>
            </a:extLst>
          </p:cNvPr>
          <p:cNvSpPr txBox="1">
            <a:spLocks/>
          </p:cNvSpPr>
          <p:nvPr/>
        </p:nvSpPr>
        <p:spPr>
          <a:xfrm>
            <a:off x="1002687" y="3999848"/>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Adding columns for later use</a:t>
            </a:r>
          </a:p>
        </p:txBody>
      </p:sp>
      <p:grpSp>
        <p:nvGrpSpPr>
          <p:cNvPr id="7" name="Group 6" descr="Small circle with number 2 inside  indicating step 2">
            <a:extLst>
              <a:ext uri="{FF2B5EF4-FFF2-40B4-BE49-F238E27FC236}">
                <a16:creationId xmlns:a16="http://schemas.microsoft.com/office/drawing/2014/main" id="{80107450-F8CF-E2E4-0838-CA7128479BBF}"/>
              </a:ext>
            </a:extLst>
          </p:cNvPr>
          <p:cNvGrpSpPr/>
          <p:nvPr/>
        </p:nvGrpSpPr>
        <p:grpSpPr bwMode="blackWhite">
          <a:xfrm>
            <a:off x="541609" y="4646115"/>
            <a:ext cx="558179" cy="409838"/>
            <a:chOff x="6953426" y="711274"/>
            <a:chExt cx="558179" cy="409838"/>
          </a:xfrm>
        </p:grpSpPr>
        <p:sp>
          <p:nvSpPr>
            <p:cNvPr id="20" name="Oval 19" descr="Small circle">
              <a:extLst>
                <a:ext uri="{FF2B5EF4-FFF2-40B4-BE49-F238E27FC236}">
                  <a16:creationId xmlns:a16="http://schemas.microsoft.com/office/drawing/2014/main" id="{27F339E6-3D56-B388-B684-709945CFC923}"/>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descr="Number 2">
              <a:extLst>
                <a:ext uri="{FF2B5EF4-FFF2-40B4-BE49-F238E27FC236}">
                  <a16:creationId xmlns:a16="http://schemas.microsoft.com/office/drawing/2014/main" id="{7456305B-4262-F8C3-B895-06215E180DD2}"/>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5</a:t>
              </a:r>
            </a:p>
          </p:txBody>
        </p:sp>
      </p:grpSp>
      <p:sp>
        <p:nvSpPr>
          <p:cNvPr id="22" name="Content Placeholder 17">
            <a:extLst>
              <a:ext uri="{FF2B5EF4-FFF2-40B4-BE49-F238E27FC236}">
                <a16:creationId xmlns:a16="http://schemas.microsoft.com/office/drawing/2014/main" id="{C33138B8-9559-CA06-A938-5BDA64B56AE5}"/>
              </a:ext>
            </a:extLst>
          </p:cNvPr>
          <p:cNvSpPr txBox="1">
            <a:spLocks/>
          </p:cNvSpPr>
          <p:nvPr/>
        </p:nvSpPr>
        <p:spPr>
          <a:xfrm>
            <a:off x="1012889" y="4620759"/>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Changing data types</a:t>
            </a:r>
          </a:p>
        </p:txBody>
      </p:sp>
      <p:grpSp>
        <p:nvGrpSpPr>
          <p:cNvPr id="24" name="Group 23" descr="Small circle with number 2 inside  indicating step 2">
            <a:extLst>
              <a:ext uri="{FF2B5EF4-FFF2-40B4-BE49-F238E27FC236}">
                <a16:creationId xmlns:a16="http://schemas.microsoft.com/office/drawing/2014/main" id="{4D9967A0-7107-01F4-27F9-EBC220C73285}"/>
              </a:ext>
            </a:extLst>
          </p:cNvPr>
          <p:cNvGrpSpPr/>
          <p:nvPr/>
        </p:nvGrpSpPr>
        <p:grpSpPr bwMode="blackWhite">
          <a:xfrm>
            <a:off x="541609" y="5305962"/>
            <a:ext cx="558179" cy="409838"/>
            <a:chOff x="6953426" y="711274"/>
            <a:chExt cx="558179" cy="409838"/>
          </a:xfrm>
        </p:grpSpPr>
        <p:sp>
          <p:nvSpPr>
            <p:cNvPr id="25" name="Oval 24" descr="Small circle">
              <a:extLst>
                <a:ext uri="{FF2B5EF4-FFF2-40B4-BE49-F238E27FC236}">
                  <a16:creationId xmlns:a16="http://schemas.microsoft.com/office/drawing/2014/main" id="{1CAFA11E-1F96-6183-62FF-D9F8FEAB6F34}"/>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descr="Number 2">
              <a:extLst>
                <a:ext uri="{FF2B5EF4-FFF2-40B4-BE49-F238E27FC236}">
                  <a16:creationId xmlns:a16="http://schemas.microsoft.com/office/drawing/2014/main" id="{BB2EC4D2-3153-F6AE-F4F1-562A44302D90}"/>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6</a:t>
              </a:r>
            </a:p>
          </p:txBody>
        </p:sp>
      </p:grpSp>
      <p:sp>
        <p:nvSpPr>
          <p:cNvPr id="27" name="Content Placeholder 17">
            <a:extLst>
              <a:ext uri="{FF2B5EF4-FFF2-40B4-BE49-F238E27FC236}">
                <a16:creationId xmlns:a16="http://schemas.microsoft.com/office/drawing/2014/main" id="{15A33BAE-4D60-5E1C-86D4-7CEC2B90DF15}"/>
              </a:ext>
            </a:extLst>
          </p:cNvPr>
          <p:cNvSpPr txBox="1">
            <a:spLocks/>
          </p:cNvSpPr>
          <p:nvPr/>
        </p:nvSpPr>
        <p:spPr>
          <a:xfrm>
            <a:off x="1031617" y="5291442"/>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Creating a new subset of data</a:t>
            </a:r>
          </a:p>
        </p:txBody>
      </p:sp>
      <p:grpSp>
        <p:nvGrpSpPr>
          <p:cNvPr id="28" name="Group 27" descr="Small circle with number 2 inside  indicating step 2">
            <a:extLst>
              <a:ext uri="{FF2B5EF4-FFF2-40B4-BE49-F238E27FC236}">
                <a16:creationId xmlns:a16="http://schemas.microsoft.com/office/drawing/2014/main" id="{D23D8AA9-91D5-76C5-D5C3-F186D7482414}"/>
              </a:ext>
            </a:extLst>
          </p:cNvPr>
          <p:cNvGrpSpPr/>
          <p:nvPr/>
        </p:nvGrpSpPr>
        <p:grpSpPr bwMode="blackWhite">
          <a:xfrm>
            <a:off x="541609" y="5956551"/>
            <a:ext cx="558179" cy="409838"/>
            <a:chOff x="6953426" y="711274"/>
            <a:chExt cx="558179" cy="409838"/>
          </a:xfrm>
        </p:grpSpPr>
        <p:sp>
          <p:nvSpPr>
            <p:cNvPr id="29" name="Oval 28" descr="Small circle">
              <a:extLst>
                <a:ext uri="{FF2B5EF4-FFF2-40B4-BE49-F238E27FC236}">
                  <a16:creationId xmlns:a16="http://schemas.microsoft.com/office/drawing/2014/main" id="{FC3FD401-D9AF-0D1D-EAAE-73A0DDF54661}"/>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descr="Number 2">
              <a:extLst>
                <a:ext uri="{FF2B5EF4-FFF2-40B4-BE49-F238E27FC236}">
                  <a16:creationId xmlns:a16="http://schemas.microsoft.com/office/drawing/2014/main" id="{09AD5CEF-BA09-298B-3F4C-794CA2F8573C}"/>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7</a:t>
              </a:r>
            </a:p>
          </p:txBody>
        </p:sp>
      </p:grpSp>
      <p:sp>
        <p:nvSpPr>
          <p:cNvPr id="31" name="Content Placeholder 17">
            <a:extLst>
              <a:ext uri="{FF2B5EF4-FFF2-40B4-BE49-F238E27FC236}">
                <a16:creationId xmlns:a16="http://schemas.microsoft.com/office/drawing/2014/main" id="{1F7DE9D4-9182-4A52-73D9-8DD4D897E982}"/>
              </a:ext>
            </a:extLst>
          </p:cNvPr>
          <p:cNvSpPr txBox="1">
            <a:spLocks/>
          </p:cNvSpPr>
          <p:nvPr/>
        </p:nvSpPr>
        <p:spPr>
          <a:xfrm>
            <a:off x="1023090" y="5942031"/>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fi-FI" dirty="0">
                <a:solidFill>
                  <a:prstClr val="black">
                    <a:lumMod val="75000"/>
                    <a:lumOff val="25000"/>
                  </a:prstClr>
                </a:solidFill>
                <a:latin typeface="Segoe UI" panose="020B0502040204020203" pitchFamily="34" charset="0"/>
                <a:cs typeface="Segoe UI" panose="020B0502040204020203" pitchFamily="34" charset="0"/>
              </a:rPr>
              <a:t>Python script to load data into PBI</a:t>
            </a:r>
          </a:p>
        </p:txBody>
      </p:sp>
      <p:pic>
        <p:nvPicPr>
          <p:cNvPr id="32" name="Picture 31">
            <a:extLst>
              <a:ext uri="{FF2B5EF4-FFF2-40B4-BE49-F238E27FC236}">
                <a16:creationId xmlns:a16="http://schemas.microsoft.com/office/drawing/2014/main" id="{9BC939AA-43B7-90BC-0339-9A5A08C58BAB}"/>
              </a:ext>
            </a:extLst>
          </p:cNvPr>
          <p:cNvPicPr>
            <a:picLocks noChangeAspect="1"/>
          </p:cNvPicPr>
          <p:nvPr/>
        </p:nvPicPr>
        <p:blipFill>
          <a:blip r:embed="rId2"/>
          <a:stretch>
            <a:fillRect/>
          </a:stretch>
        </p:blipFill>
        <p:spPr>
          <a:xfrm>
            <a:off x="6410378" y="1640022"/>
            <a:ext cx="5240013" cy="4671219"/>
          </a:xfrm>
          <a:prstGeom prst="rect">
            <a:avLst/>
          </a:prstGeom>
        </p:spPr>
      </p:pic>
    </p:spTree>
    <p:extLst>
      <p:ext uri="{BB962C8B-B14F-4D97-AF65-F5344CB8AC3E}">
        <p14:creationId xmlns:p14="http://schemas.microsoft.com/office/powerpoint/2010/main" val="20055641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a:extLst>
            <a:ext uri="{FF2B5EF4-FFF2-40B4-BE49-F238E27FC236}">
              <a16:creationId xmlns:a16="http://schemas.microsoft.com/office/drawing/2014/main" id="{0BAA0E09-3238-67C0-8085-42A7ECF74706}"/>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21529DE1-4EDE-EBD1-2242-36010C92D6C5}"/>
              </a:ext>
            </a:extLst>
          </p:cNvPr>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Data Analysis</a:t>
            </a:r>
          </a:p>
        </p:txBody>
      </p:sp>
      <p:sp>
        <p:nvSpPr>
          <p:cNvPr id="38" name="Content Placeholder 17">
            <a:extLst>
              <a:ext uri="{FF2B5EF4-FFF2-40B4-BE49-F238E27FC236}">
                <a16:creationId xmlns:a16="http://schemas.microsoft.com/office/drawing/2014/main" id="{AEBB8D3D-8790-60E6-976F-90BAACCE3D1F}"/>
              </a:ext>
            </a:extLst>
          </p:cNvPr>
          <p:cNvSpPr txBox="1">
            <a:spLocks/>
          </p:cNvSpPr>
          <p:nvPr/>
        </p:nvSpPr>
        <p:spPr>
          <a:xfrm>
            <a:off x="541609" y="1296101"/>
            <a:ext cx="7232905" cy="69545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AU" dirty="0">
                <a:solidFill>
                  <a:prstClr val="black">
                    <a:lumMod val="75000"/>
                    <a:lumOff val="25000"/>
                  </a:prstClr>
                </a:solidFill>
                <a:latin typeface="Segoe UI" panose="020B0502040204020203" pitchFamily="34" charset="0"/>
                <a:cs typeface="Segoe UI" panose="020B0502040204020203" pitchFamily="34" charset="0"/>
              </a:rPr>
              <a:t>To understand trends and patterns following measures and KPIs used in visualisation</a:t>
            </a:r>
          </a:p>
          <a:p>
            <a:pPr marL="0" indent="0">
              <a:spcAft>
                <a:spcPts val="2000"/>
              </a:spcAft>
              <a:buNone/>
            </a:pPr>
            <a:endParaRPr lang="en-AU"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a:spcAft>
                <a:spcPts val="2000"/>
              </a:spcAft>
              <a:buAutoNum type="arabicPeriod"/>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a:spcAft>
                <a:spcPts val="2000"/>
              </a:spcAft>
              <a:buAutoNum type="arabicPeriod"/>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2" name="Group 1" descr="Small circle with number 1 inside  indicating step 1">
            <a:extLst>
              <a:ext uri="{FF2B5EF4-FFF2-40B4-BE49-F238E27FC236}">
                <a16:creationId xmlns:a16="http://schemas.microsoft.com/office/drawing/2014/main" id="{9A72A667-578D-54ED-297B-D8AC7282B7AA}"/>
              </a:ext>
            </a:extLst>
          </p:cNvPr>
          <p:cNvGrpSpPr/>
          <p:nvPr/>
        </p:nvGrpSpPr>
        <p:grpSpPr bwMode="blackWhite">
          <a:xfrm>
            <a:off x="541610" y="1800556"/>
            <a:ext cx="558179" cy="409838"/>
            <a:chOff x="6953426" y="711274"/>
            <a:chExt cx="558179" cy="409838"/>
          </a:xfrm>
        </p:grpSpPr>
        <p:sp>
          <p:nvSpPr>
            <p:cNvPr id="3" name="Oval 2" descr="Small circle">
              <a:extLst>
                <a:ext uri="{FF2B5EF4-FFF2-40B4-BE49-F238E27FC236}">
                  <a16:creationId xmlns:a16="http://schemas.microsoft.com/office/drawing/2014/main" id="{02F40DEE-E0F7-2566-7707-12FD9D1C0B39}"/>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descr="Number 1">
              <a:extLst>
                <a:ext uri="{FF2B5EF4-FFF2-40B4-BE49-F238E27FC236}">
                  <a16:creationId xmlns:a16="http://schemas.microsoft.com/office/drawing/2014/main" id="{0448CB9D-58FA-04A0-01B2-53096F37AED6}"/>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5" name="Content Placeholder 17">
            <a:extLst>
              <a:ext uri="{FF2B5EF4-FFF2-40B4-BE49-F238E27FC236}">
                <a16:creationId xmlns:a16="http://schemas.microsoft.com/office/drawing/2014/main" id="{8A4CCD0A-403E-093C-B491-D1BA476F7BA2}"/>
              </a:ext>
            </a:extLst>
          </p:cNvPr>
          <p:cNvSpPr txBox="1">
            <a:spLocks/>
          </p:cNvSpPr>
          <p:nvPr/>
        </p:nvSpPr>
        <p:spPr>
          <a:xfrm>
            <a:off x="1023088" y="1873069"/>
            <a:ext cx="4459690"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Count the number of Movies vs TV Shows</a:t>
            </a:r>
          </a:p>
        </p:txBody>
      </p:sp>
      <p:grpSp>
        <p:nvGrpSpPr>
          <p:cNvPr id="8" name="Group 7" descr="Small circle with number 2 inside  indicating step 2">
            <a:extLst>
              <a:ext uri="{FF2B5EF4-FFF2-40B4-BE49-F238E27FC236}">
                <a16:creationId xmlns:a16="http://schemas.microsoft.com/office/drawing/2014/main" id="{24E47FA0-7E97-F2E9-A33D-2F8805625DF3}"/>
              </a:ext>
            </a:extLst>
          </p:cNvPr>
          <p:cNvGrpSpPr/>
          <p:nvPr/>
        </p:nvGrpSpPr>
        <p:grpSpPr bwMode="blackWhite">
          <a:xfrm>
            <a:off x="541610" y="2478965"/>
            <a:ext cx="558179" cy="409838"/>
            <a:chOff x="6953426" y="711274"/>
            <a:chExt cx="558179" cy="409838"/>
          </a:xfrm>
        </p:grpSpPr>
        <p:sp>
          <p:nvSpPr>
            <p:cNvPr id="9" name="Oval 8" descr="Small circle">
              <a:extLst>
                <a:ext uri="{FF2B5EF4-FFF2-40B4-BE49-F238E27FC236}">
                  <a16:creationId xmlns:a16="http://schemas.microsoft.com/office/drawing/2014/main" id="{58C43001-0554-A457-4F7A-DB3B107BEF35}"/>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descr="Number 2">
              <a:extLst>
                <a:ext uri="{FF2B5EF4-FFF2-40B4-BE49-F238E27FC236}">
                  <a16:creationId xmlns:a16="http://schemas.microsoft.com/office/drawing/2014/main" id="{396FB0A5-0D1E-FC9E-401D-FA6B805CF2C6}"/>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11" name="Content Placeholder 17">
            <a:extLst>
              <a:ext uri="{FF2B5EF4-FFF2-40B4-BE49-F238E27FC236}">
                <a16:creationId xmlns:a16="http://schemas.microsoft.com/office/drawing/2014/main" id="{47392072-C4B9-3F68-4AAC-858A3B5A07A1}"/>
              </a:ext>
            </a:extLst>
          </p:cNvPr>
          <p:cNvSpPr txBox="1">
            <a:spLocks/>
          </p:cNvSpPr>
          <p:nvPr/>
        </p:nvSpPr>
        <p:spPr>
          <a:xfrm>
            <a:off x="1023088" y="2527847"/>
            <a:ext cx="4715329" cy="53229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Find the most common rating for movies and TV shows</a:t>
            </a:r>
            <a:endParaRPr lang="fi-FI"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12" name="Group 11" descr="Small circle with number 3 inside  indicating step 3">
            <a:extLst>
              <a:ext uri="{FF2B5EF4-FFF2-40B4-BE49-F238E27FC236}">
                <a16:creationId xmlns:a16="http://schemas.microsoft.com/office/drawing/2014/main" id="{FB83AD8B-C99E-83A3-19C2-6597B2DFFEBB}"/>
              </a:ext>
            </a:extLst>
          </p:cNvPr>
          <p:cNvGrpSpPr/>
          <p:nvPr/>
        </p:nvGrpSpPr>
        <p:grpSpPr bwMode="blackWhite">
          <a:xfrm>
            <a:off x="541609" y="3157374"/>
            <a:ext cx="558179" cy="409838"/>
            <a:chOff x="6953426" y="711274"/>
            <a:chExt cx="558179" cy="409838"/>
          </a:xfrm>
        </p:grpSpPr>
        <p:sp>
          <p:nvSpPr>
            <p:cNvPr id="13" name="Oval 12" descr="Small circle">
              <a:extLst>
                <a:ext uri="{FF2B5EF4-FFF2-40B4-BE49-F238E27FC236}">
                  <a16:creationId xmlns:a16="http://schemas.microsoft.com/office/drawing/2014/main" id="{B6040226-52CC-FFDC-69A3-4A94AC47785F}"/>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descr="Number 3">
              <a:extLst>
                <a:ext uri="{FF2B5EF4-FFF2-40B4-BE49-F238E27FC236}">
                  <a16:creationId xmlns:a16="http://schemas.microsoft.com/office/drawing/2014/main" id="{671CD77B-2948-15F6-88AC-59BDC5816BBD}"/>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15" name="Content Placeholder 17">
            <a:extLst>
              <a:ext uri="{FF2B5EF4-FFF2-40B4-BE49-F238E27FC236}">
                <a16:creationId xmlns:a16="http://schemas.microsoft.com/office/drawing/2014/main" id="{38C0FAD7-C424-1A03-2ED0-29261842A61A}"/>
              </a:ext>
            </a:extLst>
          </p:cNvPr>
          <p:cNvSpPr txBox="1">
            <a:spLocks/>
          </p:cNvSpPr>
          <p:nvPr/>
        </p:nvSpPr>
        <p:spPr>
          <a:xfrm>
            <a:off x="1023089" y="3192219"/>
            <a:ext cx="5029961" cy="46235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Identify understated genres on Netflix</a:t>
            </a:r>
            <a:endParaRPr lang="fi-FI"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16" name="Group 15" descr="Small circle with number 2 inside  indicating step 2">
            <a:extLst>
              <a:ext uri="{FF2B5EF4-FFF2-40B4-BE49-F238E27FC236}">
                <a16:creationId xmlns:a16="http://schemas.microsoft.com/office/drawing/2014/main" id="{A16F8F46-0783-1B6F-F7FA-C97BBEF5FADE}"/>
              </a:ext>
            </a:extLst>
          </p:cNvPr>
          <p:cNvGrpSpPr/>
          <p:nvPr/>
        </p:nvGrpSpPr>
        <p:grpSpPr bwMode="blackWhite">
          <a:xfrm>
            <a:off x="541610" y="3835783"/>
            <a:ext cx="558179" cy="409838"/>
            <a:chOff x="6953426" y="711274"/>
            <a:chExt cx="558179" cy="409838"/>
          </a:xfrm>
        </p:grpSpPr>
        <p:sp>
          <p:nvSpPr>
            <p:cNvPr id="17" name="Oval 16" descr="Small circle">
              <a:extLst>
                <a:ext uri="{FF2B5EF4-FFF2-40B4-BE49-F238E27FC236}">
                  <a16:creationId xmlns:a16="http://schemas.microsoft.com/office/drawing/2014/main" id="{09A15AFC-10D5-DAFE-24A8-B1E8C35D66EB}"/>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descr="Number 2">
              <a:extLst>
                <a:ext uri="{FF2B5EF4-FFF2-40B4-BE49-F238E27FC236}">
                  <a16:creationId xmlns:a16="http://schemas.microsoft.com/office/drawing/2014/main" id="{819397BD-C011-FDC7-B077-DF78759CA286}"/>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4</a:t>
              </a:r>
            </a:p>
          </p:txBody>
        </p:sp>
      </p:grpSp>
      <p:sp>
        <p:nvSpPr>
          <p:cNvPr id="19" name="Content Placeholder 17">
            <a:extLst>
              <a:ext uri="{FF2B5EF4-FFF2-40B4-BE49-F238E27FC236}">
                <a16:creationId xmlns:a16="http://schemas.microsoft.com/office/drawing/2014/main" id="{A97EDD2A-9774-F7D0-DF7C-58AB375032C2}"/>
              </a:ext>
            </a:extLst>
          </p:cNvPr>
          <p:cNvSpPr txBox="1">
            <a:spLocks/>
          </p:cNvSpPr>
          <p:nvPr/>
        </p:nvSpPr>
        <p:spPr>
          <a:xfrm>
            <a:off x="1023089" y="3859999"/>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Analyze country-wise contributions to Netflix’s library</a:t>
            </a:r>
            <a:endParaRPr lang="fi-FI"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7" name="Group 6" descr="Small circle with number 2 inside  indicating step 2">
            <a:extLst>
              <a:ext uri="{FF2B5EF4-FFF2-40B4-BE49-F238E27FC236}">
                <a16:creationId xmlns:a16="http://schemas.microsoft.com/office/drawing/2014/main" id="{D67F3554-F28E-C4CE-C489-BC5D302DEBA6}"/>
              </a:ext>
            </a:extLst>
          </p:cNvPr>
          <p:cNvGrpSpPr/>
          <p:nvPr/>
        </p:nvGrpSpPr>
        <p:grpSpPr bwMode="blackWhite">
          <a:xfrm>
            <a:off x="562011" y="4506266"/>
            <a:ext cx="558179" cy="409838"/>
            <a:chOff x="6953426" y="711274"/>
            <a:chExt cx="558179" cy="409838"/>
          </a:xfrm>
        </p:grpSpPr>
        <p:sp>
          <p:nvSpPr>
            <p:cNvPr id="20" name="Oval 19" descr="Small circle">
              <a:extLst>
                <a:ext uri="{FF2B5EF4-FFF2-40B4-BE49-F238E27FC236}">
                  <a16:creationId xmlns:a16="http://schemas.microsoft.com/office/drawing/2014/main" id="{A405FBA5-D773-60C7-90F5-725DC1E709FE}"/>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descr="Number 2">
              <a:extLst>
                <a:ext uri="{FF2B5EF4-FFF2-40B4-BE49-F238E27FC236}">
                  <a16:creationId xmlns:a16="http://schemas.microsoft.com/office/drawing/2014/main" id="{260F548A-D34D-650F-1A8A-803DB4C2B04C}"/>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5</a:t>
              </a:r>
            </a:p>
          </p:txBody>
        </p:sp>
      </p:grpSp>
      <p:sp>
        <p:nvSpPr>
          <p:cNvPr id="22" name="Content Placeholder 17">
            <a:extLst>
              <a:ext uri="{FF2B5EF4-FFF2-40B4-BE49-F238E27FC236}">
                <a16:creationId xmlns:a16="http://schemas.microsoft.com/office/drawing/2014/main" id="{1C32A2A8-F5A4-0B4A-AF6A-80E9CFB31C2E}"/>
              </a:ext>
            </a:extLst>
          </p:cNvPr>
          <p:cNvSpPr txBox="1">
            <a:spLocks/>
          </p:cNvSpPr>
          <p:nvPr/>
        </p:nvSpPr>
        <p:spPr>
          <a:xfrm>
            <a:off x="1033291" y="4480910"/>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I identify the most frequent directors, actors and genres</a:t>
            </a:r>
            <a:endParaRPr lang="fi-FI"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24" name="Group 23" descr="Small circle with number 2 inside  indicating step 2">
            <a:extLst>
              <a:ext uri="{FF2B5EF4-FFF2-40B4-BE49-F238E27FC236}">
                <a16:creationId xmlns:a16="http://schemas.microsoft.com/office/drawing/2014/main" id="{D94FD9C0-329D-2BBE-9AD6-EC1A32FBE427}"/>
              </a:ext>
            </a:extLst>
          </p:cNvPr>
          <p:cNvGrpSpPr/>
          <p:nvPr/>
        </p:nvGrpSpPr>
        <p:grpSpPr bwMode="blackWhite">
          <a:xfrm>
            <a:off x="562011" y="5166113"/>
            <a:ext cx="558179" cy="409838"/>
            <a:chOff x="6953426" y="711274"/>
            <a:chExt cx="558179" cy="409838"/>
          </a:xfrm>
        </p:grpSpPr>
        <p:sp>
          <p:nvSpPr>
            <p:cNvPr id="25" name="Oval 24" descr="Small circle">
              <a:extLst>
                <a:ext uri="{FF2B5EF4-FFF2-40B4-BE49-F238E27FC236}">
                  <a16:creationId xmlns:a16="http://schemas.microsoft.com/office/drawing/2014/main" id="{B71814B5-880C-EA5E-BB3E-F80ECBC343E7}"/>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descr="Number 2">
              <a:extLst>
                <a:ext uri="{FF2B5EF4-FFF2-40B4-BE49-F238E27FC236}">
                  <a16:creationId xmlns:a16="http://schemas.microsoft.com/office/drawing/2014/main" id="{DA7B5437-FD4D-7521-0CD1-80E32288314B}"/>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6</a:t>
              </a:r>
            </a:p>
          </p:txBody>
        </p:sp>
      </p:grpSp>
      <p:sp>
        <p:nvSpPr>
          <p:cNvPr id="27" name="Content Placeholder 17">
            <a:extLst>
              <a:ext uri="{FF2B5EF4-FFF2-40B4-BE49-F238E27FC236}">
                <a16:creationId xmlns:a16="http://schemas.microsoft.com/office/drawing/2014/main" id="{84C46A4C-CAC8-4C71-2B2A-F61008B21D01}"/>
              </a:ext>
            </a:extLst>
          </p:cNvPr>
          <p:cNvSpPr txBox="1">
            <a:spLocks/>
          </p:cNvSpPr>
          <p:nvPr/>
        </p:nvSpPr>
        <p:spPr>
          <a:xfrm>
            <a:off x="1052019" y="5151593"/>
            <a:ext cx="5283122"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Find the average release year for content produced in a specific country</a:t>
            </a:r>
            <a:endParaRPr lang="fi-FI"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28" name="Group 27" descr="Small circle with number 2 inside  indicating step 2">
            <a:extLst>
              <a:ext uri="{FF2B5EF4-FFF2-40B4-BE49-F238E27FC236}">
                <a16:creationId xmlns:a16="http://schemas.microsoft.com/office/drawing/2014/main" id="{9C1BBDC1-8E40-10D5-8871-0C44980A21D6}"/>
              </a:ext>
            </a:extLst>
          </p:cNvPr>
          <p:cNvGrpSpPr/>
          <p:nvPr/>
        </p:nvGrpSpPr>
        <p:grpSpPr bwMode="blackWhite">
          <a:xfrm>
            <a:off x="562011" y="5816702"/>
            <a:ext cx="558179" cy="409838"/>
            <a:chOff x="6953426" y="711274"/>
            <a:chExt cx="558179" cy="409838"/>
          </a:xfrm>
        </p:grpSpPr>
        <p:sp>
          <p:nvSpPr>
            <p:cNvPr id="29" name="Oval 28" descr="Small circle">
              <a:extLst>
                <a:ext uri="{FF2B5EF4-FFF2-40B4-BE49-F238E27FC236}">
                  <a16:creationId xmlns:a16="http://schemas.microsoft.com/office/drawing/2014/main" id="{FA09DD3B-7FD2-FAD0-CEC4-E3FE13E5B680}"/>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descr="Number 2">
              <a:extLst>
                <a:ext uri="{FF2B5EF4-FFF2-40B4-BE49-F238E27FC236}">
                  <a16:creationId xmlns:a16="http://schemas.microsoft.com/office/drawing/2014/main" id="{A0E0F8D2-E484-D2BA-E011-EE09B2576B59}"/>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7</a:t>
              </a:r>
            </a:p>
          </p:txBody>
        </p:sp>
      </p:grpSp>
      <p:sp>
        <p:nvSpPr>
          <p:cNvPr id="31" name="Content Placeholder 17">
            <a:extLst>
              <a:ext uri="{FF2B5EF4-FFF2-40B4-BE49-F238E27FC236}">
                <a16:creationId xmlns:a16="http://schemas.microsoft.com/office/drawing/2014/main" id="{78D3EB7D-5D1C-A3C2-0CF2-84932B8EEDE1}"/>
              </a:ext>
            </a:extLst>
          </p:cNvPr>
          <p:cNvSpPr txBox="1">
            <a:spLocks/>
          </p:cNvSpPr>
          <p:nvPr/>
        </p:nvSpPr>
        <p:spPr>
          <a:xfrm>
            <a:off x="1043492" y="5802182"/>
            <a:ext cx="4715329" cy="65058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Identify the longest movie and TV show duration</a:t>
            </a:r>
            <a:endParaRPr lang="fi-FI" dirty="0">
              <a:solidFill>
                <a:prstClr val="black">
                  <a:lumMod val="75000"/>
                  <a:lumOff val="25000"/>
                </a:prst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9210463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a:extLst>
            <a:ext uri="{FF2B5EF4-FFF2-40B4-BE49-F238E27FC236}">
              <a16:creationId xmlns:a16="http://schemas.microsoft.com/office/drawing/2014/main" id="{3078C471-41F7-C9D8-87F3-E540B4EA8E12}"/>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61E3B79F-EB1B-E162-8565-C233DB84A7A7}"/>
              </a:ext>
            </a:extLst>
          </p:cNvPr>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Dashboard Reporting</a:t>
            </a:r>
          </a:p>
        </p:txBody>
      </p:sp>
      <p:sp>
        <p:nvSpPr>
          <p:cNvPr id="38" name="Content Placeholder 17">
            <a:extLst>
              <a:ext uri="{FF2B5EF4-FFF2-40B4-BE49-F238E27FC236}">
                <a16:creationId xmlns:a16="http://schemas.microsoft.com/office/drawing/2014/main" id="{35121E9C-82F5-81A6-8B7B-004075E80CAA}"/>
              </a:ext>
            </a:extLst>
          </p:cNvPr>
          <p:cNvSpPr txBox="1">
            <a:spLocks/>
          </p:cNvSpPr>
          <p:nvPr/>
        </p:nvSpPr>
        <p:spPr>
          <a:xfrm>
            <a:off x="541609" y="1296101"/>
            <a:ext cx="7232905" cy="98739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AU" dirty="0">
                <a:solidFill>
                  <a:prstClr val="black">
                    <a:lumMod val="75000"/>
                    <a:lumOff val="25000"/>
                  </a:prstClr>
                </a:solidFill>
                <a:latin typeface="Segoe UI" panose="020B0502040204020203" pitchFamily="34" charset="0"/>
                <a:cs typeface="Segoe UI" panose="020B0502040204020203" pitchFamily="34" charset="0"/>
              </a:rPr>
              <a:t>An interactive report indicates the key performance indicators over content types, distribution, </a:t>
            </a:r>
            <a:r>
              <a:rPr lang="en-US" dirty="0">
                <a:solidFill>
                  <a:prstClr val="black">
                    <a:lumMod val="75000"/>
                    <a:lumOff val="25000"/>
                  </a:prstClr>
                </a:solidFill>
                <a:latin typeface="Segoe UI" panose="020B0502040204020203" pitchFamily="34" charset="0"/>
                <a:cs typeface="Segoe UI" panose="020B0502040204020203" pitchFamily="34" charset="0"/>
              </a:rPr>
              <a:t>and origin of countries, and a few visuals analyse the patterns and trends over different categorisations</a:t>
            </a:r>
            <a:r>
              <a:rPr lang="en-AU" dirty="0">
                <a:solidFill>
                  <a:prstClr val="black">
                    <a:lumMod val="75000"/>
                    <a:lumOff val="25000"/>
                  </a:prstClr>
                </a:solidFill>
                <a:latin typeface="Segoe UI" panose="020B0502040204020203" pitchFamily="34" charset="0"/>
                <a:cs typeface="Segoe UI" panose="020B0502040204020203" pitchFamily="34" charset="0"/>
              </a:rPr>
              <a:t>.</a:t>
            </a:r>
          </a:p>
          <a:p>
            <a:pPr marL="0" indent="0">
              <a:spcAft>
                <a:spcPts val="2000"/>
              </a:spcAft>
              <a:buNone/>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a:spcAft>
                <a:spcPts val="2000"/>
              </a:spcAft>
              <a:buAutoNum type="arabicPeriod"/>
            </a:pPr>
            <a:endParaRPr lang="fi-FI" dirty="0">
              <a:solidFill>
                <a:prstClr val="black">
                  <a:lumMod val="75000"/>
                  <a:lumOff val="25000"/>
                </a:prstClr>
              </a:solidFill>
              <a:latin typeface="Segoe UI" panose="020B0502040204020203" pitchFamily="34" charset="0"/>
              <a:cs typeface="Segoe UI" panose="020B0502040204020203" pitchFamily="34" charset="0"/>
            </a:endParaRPr>
          </a:p>
          <a:p>
            <a:pPr marL="0" indent="0">
              <a:spcAft>
                <a:spcPts val="2000"/>
              </a:spcAft>
              <a:buNone/>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40" name="Picture 39">
            <a:extLst>
              <a:ext uri="{FF2B5EF4-FFF2-40B4-BE49-F238E27FC236}">
                <a16:creationId xmlns:a16="http://schemas.microsoft.com/office/drawing/2014/main" id="{70915B03-4C73-D73D-0F9E-0DF1F131E1FE}"/>
              </a:ext>
            </a:extLst>
          </p:cNvPr>
          <p:cNvPicPr>
            <a:picLocks noChangeAspect="1"/>
          </p:cNvPicPr>
          <p:nvPr/>
        </p:nvPicPr>
        <p:blipFill>
          <a:blip r:embed="rId2"/>
          <a:stretch>
            <a:fillRect/>
          </a:stretch>
        </p:blipFill>
        <p:spPr>
          <a:xfrm>
            <a:off x="1271965" y="2541224"/>
            <a:ext cx="8473300" cy="3825404"/>
          </a:xfrm>
          <a:prstGeom prst="rect">
            <a:avLst/>
          </a:prstGeom>
        </p:spPr>
      </p:pic>
      <p:grpSp>
        <p:nvGrpSpPr>
          <p:cNvPr id="41" name="Group 40" descr="Small circle with number 1 inside  indicating step 1">
            <a:extLst>
              <a:ext uri="{FF2B5EF4-FFF2-40B4-BE49-F238E27FC236}">
                <a16:creationId xmlns:a16="http://schemas.microsoft.com/office/drawing/2014/main" id="{8AA6A653-159B-98B5-8875-7C3A40C0635C}"/>
              </a:ext>
            </a:extLst>
          </p:cNvPr>
          <p:cNvGrpSpPr/>
          <p:nvPr/>
        </p:nvGrpSpPr>
        <p:grpSpPr bwMode="blackWhite">
          <a:xfrm>
            <a:off x="541609" y="2009483"/>
            <a:ext cx="558179" cy="409838"/>
            <a:chOff x="6953426" y="711274"/>
            <a:chExt cx="558179" cy="409838"/>
          </a:xfrm>
        </p:grpSpPr>
        <p:sp>
          <p:nvSpPr>
            <p:cNvPr id="42" name="Oval 41" descr="Small circle">
              <a:extLst>
                <a:ext uri="{FF2B5EF4-FFF2-40B4-BE49-F238E27FC236}">
                  <a16:creationId xmlns:a16="http://schemas.microsoft.com/office/drawing/2014/main" id="{9ED564AE-31E5-5D45-0E8E-7534B8F60C8D}"/>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descr="Number 1">
              <a:extLst>
                <a:ext uri="{FF2B5EF4-FFF2-40B4-BE49-F238E27FC236}">
                  <a16:creationId xmlns:a16="http://schemas.microsoft.com/office/drawing/2014/main" id="{D9F5D956-4F84-7597-C3A7-12F0A8407ED6}"/>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44" name="Content Placeholder 17">
            <a:extLst>
              <a:ext uri="{FF2B5EF4-FFF2-40B4-BE49-F238E27FC236}">
                <a16:creationId xmlns:a16="http://schemas.microsoft.com/office/drawing/2014/main" id="{59EE787D-6340-7449-6A08-F0625171C971}"/>
              </a:ext>
            </a:extLst>
          </p:cNvPr>
          <p:cNvSpPr txBox="1">
            <a:spLocks/>
          </p:cNvSpPr>
          <p:nvPr/>
        </p:nvSpPr>
        <p:spPr>
          <a:xfrm>
            <a:off x="1048925" y="2049675"/>
            <a:ext cx="4459690"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defTabSz="512763">
              <a:lnSpc>
                <a:spcPct val="100000"/>
              </a:lnSpc>
              <a:spcBef>
                <a:spcPts val="0"/>
              </a:spcBef>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Content Analysis</a:t>
            </a:r>
          </a:p>
        </p:txBody>
      </p:sp>
    </p:spTree>
    <p:extLst>
      <p:ext uri="{BB962C8B-B14F-4D97-AF65-F5344CB8AC3E}">
        <p14:creationId xmlns:p14="http://schemas.microsoft.com/office/powerpoint/2010/main" val="32527607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barn(inVertical)">
                                      <p:cBhvr>
                                        <p:cTn id="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a:extLst>
            <a:ext uri="{FF2B5EF4-FFF2-40B4-BE49-F238E27FC236}">
              <a16:creationId xmlns:a16="http://schemas.microsoft.com/office/drawing/2014/main" id="{F5947CF2-68B7-2D6F-43A4-096A6816433E}"/>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84FF8780-6D12-5A63-EE61-84EF10A7FD41}"/>
              </a:ext>
            </a:extLst>
          </p:cNvPr>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Dashboard Reporting</a:t>
            </a:r>
          </a:p>
        </p:txBody>
      </p:sp>
      <p:grpSp>
        <p:nvGrpSpPr>
          <p:cNvPr id="41" name="Group 40" descr="Small circle with number 1 inside  indicating step 1">
            <a:extLst>
              <a:ext uri="{FF2B5EF4-FFF2-40B4-BE49-F238E27FC236}">
                <a16:creationId xmlns:a16="http://schemas.microsoft.com/office/drawing/2014/main" id="{D340B1FF-FB7C-CC6B-EA93-C0E9D73B8F8E}"/>
              </a:ext>
            </a:extLst>
          </p:cNvPr>
          <p:cNvGrpSpPr/>
          <p:nvPr/>
        </p:nvGrpSpPr>
        <p:grpSpPr bwMode="blackWhite">
          <a:xfrm>
            <a:off x="621698" y="1546904"/>
            <a:ext cx="558179" cy="409838"/>
            <a:chOff x="6953426" y="711274"/>
            <a:chExt cx="558179" cy="409838"/>
          </a:xfrm>
        </p:grpSpPr>
        <p:sp>
          <p:nvSpPr>
            <p:cNvPr id="42" name="Oval 41" descr="Small circle">
              <a:extLst>
                <a:ext uri="{FF2B5EF4-FFF2-40B4-BE49-F238E27FC236}">
                  <a16:creationId xmlns:a16="http://schemas.microsoft.com/office/drawing/2014/main" id="{37BB0BAE-BF85-A4C0-8396-7EFFF9D4F536}"/>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descr="Number 1">
              <a:extLst>
                <a:ext uri="{FF2B5EF4-FFF2-40B4-BE49-F238E27FC236}">
                  <a16:creationId xmlns:a16="http://schemas.microsoft.com/office/drawing/2014/main" id="{2B1030DF-8A99-85FB-0D29-18EAF30DBF9D}"/>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44" name="Content Placeholder 17">
            <a:extLst>
              <a:ext uri="{FF2B5EF4-FFF2-40B4-BE49-F238E27FC236}">
                <a16:creationId xmlns:a16="http://schemas.microsoft.com/office/drawing/2014/main" id="{A2DE57C4-B090-2175-9203-84B5B5A58A8A}"/>
              </a:ext>
            </a:extLst>
          </p:cNvPr>
          <p:cNvSpPr txBox="1">
            <a:spLocks/>
          </p:cNvSpPr>
          <p:nvPr/>
        </p:nvSpPr>
        <p:spPr>
          <a:xfrm>
            <a:off x="1129014" y="1587096"/>
            <a:ext cx="4459690"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defTabSz="512763">
              <a:lnSpc>
                <a:spcPct val="100000"/>
              </a:lnSpc>
              <a:spcBef>
                <a:spcPts val="0"/>
              </a:spcBef>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Search Content</a:t>
            </a:r>
          </a:p>
        </p:txBody>
      </p:sp>
      <p:pic>
        <p:nvPicPr>
          <p:cNvPr id="45" name="Picture 44">
            <a:extLst>
              <a:ext uri="{FF2B5EF4-FFF2-40B4-BE49-F238E27FC236}">
                <a16:creationId xmlns:a16="http://schemas.microsoft.com/office/drawing/2014/main" id="{A5951EB9-A58B-B13B-8D98-68B35833D695}"/>
              </a:ext>
            </a:extLst>
          </p:cNvPr>
          <p:cNvPicPr>
            <a:picLocks noChangeAspect="1"/>
          </p:cNvPicPr>
          <p:nvPr/>
        </p:nvPicPr>
        <p:blipFill>
          <a:blip r:embed="rId2"/>
          <a:stretch>
            <a:fillRect/>
          </a:stretch>
        </p:blipFill>
        <p:spPr>
          <a:xfrm>
            <a:off x="1179877" y="2200219"/>
            <a:ext cx="9541067" cy="3856054"/>
          </a:xfrm>
          <a:prstGeom prst="rect">
            <a:avLst/>
          </a:prstGeom>
        </p:spPr>
      </p:pic>
    </p:spTree>
    <p:extLst>
      <p:ext uri="{BB962C8B-B14F-4D97-AF65-F5344CB8AC3E}">
        <p14:creationId xmlns:p14="http://schemas.microsoft.com/office/powerpoint/2010/main" val="17351405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50525"/>
        </a:solidFill>
        <a:effectLst/>
      </p:bgPr>
    </p:bg>
    <p:spTree>
      <p:nvGrpSpPr>
        <p:cNvPr id="1" name="">
          <a:extLst>
            <a:ext uri="{FF2B5EF4-FFF2-40B4-BE49-F238E27FC236}">
              <a16:creationId xmlns:a16="http://schemas.microsoft.com/office/drawing/2014/main" id="{9C079B43-85A0-0FDE-675B-E0F1B87EA8BE}"/>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946A58F3-8CE6-1B3A-EB17-9FEA888F5830}"/>
              </a:ext>
            </a:extLst>
          </p:cNvPr>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Dashboard Reporting</a:t>
            </a:r>
          </a:p>
        </p:txBody>
      </p:sp>
      <p:grpSp>
        <p:nvGrpSpPr>
          <p:cNvPr id="41" name="Group 40" descr="Small circle with number 1 inside  indicating step 1">
            <a:extLst>
              <a:ext uri="{FF2B5EF4-FFF2-40B4-BE49-F238E27FC236}">
                <a16:creationId xmlns:a16="http://schemas.microsoft.com/office/drawing/2014/main" id="{148A638B-1224-632D-1898-E7726C3467D3}"/>
              </a:ext>
            </a:extLst>
          </p:cNvPr>
          <p:cNvGrpSpPr/>
          <p:nvPr/>
        </p:nvGrpSpPr>
        <p:grpSpPr bwMode="blackWhite">
          <a:xfrm>
            <a:off x="621698" y="1374776"/>
            <a:ext cx="558179" cy="409838"/>
            <a:chOff x="6953426" y="711274"/>
            <a:chExt cx="558179" cy="409838"/>
          </a:xfrm>
        </p:grpSpPr>
        <p:sp>
          <p:nvSpPr>
            <p:cNvPr id="42" name="Oval 41" descr="Small circle">
              <a:extLst>
                <a:ext uri="{FF2B5EF4-FFF2-40B4-BE49-F238E27FC236}">
                  <a16:creationId xmlns:a16="http://schemas.microsoft.com/office/drawing/2014/main" id="{862E9FE3-2DB7-6949-6FDF-C49B616E637A}"/>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descr="Number 1">
              <a:extLst>
                <a:ext uri="{FF2B5EF4-FFF2-40B4-BE49-F238E27FC236}">
                  <a16:creationId xmlns:a16="http://schemas.microsoft.com/office/drawing/2014/main" id="{8DFE561A-E33F-C893-6AD6-D01B204CDD99}"/>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44" name="Content Placeholder 17">
            <a:extLst>
              <a:ext uri="{FF2B5EF4-FFF2-40B4-BE49-F238E27FC236}">
                <a16:creationId xmlns:a16="http://schemas.microsoft.com/office/drawing/2014/main" id="{98D06D0F-D135-5835-2C66-1378D1693AE0}"/>
              </a:ext>
            </a:extLst>
          </p:cNvPr>
          <p:cNvSpPr txBox="1">
            <a:spLocks/>
          </p:cNvSpPr>
          <p:nvPr/>
        </p:nvSpPr>
        <p:spPr>
          <a:xfrm>
            <a:off x="1129014" y="1414968"/>
            <a:ext cx="4459690"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defTabSz="512763">
              <a:lnSpc>
                <a:spcPct val="100000"/>
              </a:lnSpc>
              <a:spcBef>
                <a:spcPts val="0"/>
              </a:spcBef>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Menu Navigation </a:t>
            </a:r>
          </a:p>
        </p:txBody>
      </p:sp>
      <p:pic>
        <p:nvPicPr>
          <p:cNvPr id="2" name="Menu_Nav">
            <a:hlinkClick r:id="" action="ppaction://media"/>
            <a:extLst>
              <a:ext uri="{FF2B5EF4-FFF2-40B4-BE49-F238E27FC236}">
                <a16:creationId xmlns:a16="http://schemas.microsoft.com/office/drawing/2014/main" id="{B6B99E84-2C54-99DF-9B06-C68935A5801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39737" y="1414967"/>
            <a:ext cx="8323249" cy="4680899"/>
          </a:xfrm>
          <a:prstGeom prst="rect">
            <a:avLst/>
          </a:prstGeom>
        </p:spPr>
      </p:pic>
    </p:spTree>
    <p:extLst>
      <p:ext uri="{BB962C8B-B14F-4D97-AF65-F5344CB8AC3E}">
        <p14:creationId xmlns:p14="http://schemas.microsoft.com/office/powerpoint/2010/main" val="6097894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Cust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in32 v2" id="{08D89365-2E4C-432D-9349-8DF9B80AEEA1}" vid="{010FF314-90DF-4A21-BD0D-ADCBA34234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B2FC9C26-AD58-4393-99DE-F67958CF6A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563EE24-83AF-4B4D-B45B-11D1ECD4364A}">
  <ds:schemaRefs>
    <ds:schemaRef ds:uri="http://schemas.microsoft.com/sharepoint/v3/contenttype/forms"/>
  </ds:schemaRefs>
</ds:datastoreItem>
</file>

<file path=customXml/itemProps3.xml><?xml version="1.0" encoding="utf-8"?>
<ds:datastoreItem xmlns:ds="http://schemas.openxmlformats.org/officeDocument/2006/customXml" ds:itemID="{5A3EE4EA-81C0-48D0-BEBD-A2EFD6B38B42}">
  <ds:schemaRefs>
    <ds:schemaRef ds:uri="http://schemas.microsoft.com/sharepoint/v3"/>
    <ds:schemaRef ds:uri="http://schemas.microsoft.com/office/infopath/2007/PartnerControls"/>
    <ds:schemaRef ds:uri="230e9df3-be65-4c73-a93b-d1236ebd677e"/>
    <ds:schemaRef ds:uri="http://purl.org/dc/elements/1.1/"/>
    <ds:schemaRef ds:uri="http://schemas.microsoft.com/office/2006/metadata/properties"/>
    <ds:schemaRef ds:uri="http://purl.org/dc/terms/"/>
    <ds:schemaRef ds:uri="http://purl.org/dc/dcmitype/"/>
    <ds:schemaRef ds:uri="http://schemas.microsoft.com/office/2006/documentManagement/types"/>
    <ds:schemaRef ds:uri="http://www.w3.org/XML/1998/namespace"/>
    <ds:schemaRef ds:uri="http://schemas.openxmlformats.org/package/2006/metadata/core-properties"/>
    <ds:schemaRef ds:uri="16c05727-aa75-4e4a-9b5f-8a80a1165891"/>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{7E7CD2A1-304C-4E9F-BD65-A3F58C0315A1}tf10001108_win32</Template>
  <TotalTime>983</TotalTime>
  <Words>580</Words>
  <Application>Microsoft Office PowerPoint</Application>
  <PresentationFormat>Widescreen</PresentationFormat>
  <Paragraphs>104</Paragraphs>
  <Slides>11</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Segoe UI</vt:lpstr>
      <vt:lpstr>Segoe UI Light</vt:lpstr>
      <vt:lpstr>Segoe UI Semibold</vt:lpstr>
      <vt:lpstr>Custom</vt:lpstr>
      <vt:lpstr>Netflix Data Analysis</vt:lpstr>
      <vt:lpstr>Objective</vt:lpstr>
      <vt:lpstr>Netflix Dataset</vt:lpstr>
      <vt:lpstr>Purpose</vt:lpstr>
      <vt:lpstr>Data Cleansing</vt:lpstr>
      <vt:lpstr>Data Analysis</vt:lpstr>
      <vt:lpstr>Dashboard Reporting</vt:lpstr>
      <vt:lpstr>Dashboard Reporting</vt:lpstr>
      <vt:lpstr>Dashboard Reporting</vt:lpstr>
      <vt:lpstr>Conclusion</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Jashotha Naganathan</dc:creator>
  <cp:keywords/>
  <cp:lastModifiedBy>Jashotha Naganathan</cp:lastModifiedBy>
  <cp:revision>8</cp:revision>
  <dcterms:created xsi:type="dcterms:W3CDTF">2024-11-24T00:19:17Z</dcterms:created>
  <dcterms:modified xsi:type="dcterms:W3CDTF">2024-11-24T16:44:36Z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